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3"/>
  </p:notesMasterIdLst>
  <p:sldIdLst>
    <p:sldId id="318" r:id="rId5"/>
    <p:sldId id="263" r:id="rId6"/>
    <p:sldId id="264" r:id="rId7"/>
    <p:sldId id="355" r:id="rId8"/>
    <p:sldId id="356" r:id="rId9"/>
    <p:sldId id="545" r:id="rId10"/>
    <p:sldId id="362" r:id="rId11"/>
    <p:sldId id="358" r:id="rId12"/>
    <p:sldId id="359" r:id="rId13"/>
    <p:sldId id="546" r:id="rId14"/>
    <p:sldId id="548" r:id="rId15"/>
    <p:sldId id="348" r:id="rId16"/>
    <p:sldId id="350" r:id="rId17"/>
    <p:sldId id="363" r:id="rId18"/>
    <p:sldId id="369" r:id="rId19"/>
    <p:sldId id="368" r:id="rId20"/>
    <p:sldId id="367" r:id="rId21"/>
    <p:sldId id="366" r:id="rId22"/>
    <p:sldId id="370" r:id="rId23"/>
    <p:sldId id="347" r:id="rId24"/>
    <p:sldId id="284" r:id="rId25"/>
    <p:sldId id="311" r:id="rId26"/>
    <p:sldId id="543" r:id="rId27"/>
    <p:sldId id="341" r:id="rId28"/>
    <p:sldId id="544" r:id="rId29"/>
    <p:sldId id="312" r:id="rId30"/>
    <p:sldId id="313" r:id="rId31"/>
    <p:sldId id="540" r:id="rId32"/>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001" autoAdjust="0"/>
    <p:restoredTop sz="94660"/>
  </p:normalViewPr>
  <p:slideViewPr>
    <p:cSldViewPr snapToGrid="0">
      <p:cViewPr varScale="1">
        <p:scale>
          <a:sx n="80" d="100"/>
          <a:sy n="80" d="100"/>
        </p:scale>
        <p:origin x="444" y="4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9" d="100"/>
          <a:sy n="59" d="100"/>
        </p:scale>
        <p:origin x="250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2.png>
</file>

<file path=ppt/media/image20.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EA235F9E-7F22-46ED-A69C-0DF20990157C}" type="datetimeFigureOut">
              <a:rPr lang="en-US" smtClean="0"/>
              <a:t>10/28/2021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F6A33367-C7DD-4070-8A8A-4A94FB71ED67}" type="slidenum">
              <a:rPr lang="en-US" smtClean="0"/>
              <a:t>‹#›</a:t>
            </a:fld>
            <a:endParaRPr lang="en-US"/>
          </a:p>
        </p:txBody>
      </p:sp>
    </p:spTree>
    <p:extLst>
      <p:ext uri="{BB962C8B-B14F-4D97-AF65-F5344CB8AC3E}">
        <p14:creationId xmlns:p14="http://schemas.microsoft.com/office/powerpoint/2010/main" val="3798859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Rot="1" noChangeAspect="1" noChangeArrowheads="1" noTextEdit="1"/>
          </p:cNvSpPr>
          <p:nvPr>
            <p:ph type="sldImg"/>
          </p:nvPr>
        </p:nvSpPr>
        <p:spPr>
          <a:xfrm>
            <a:off x="1058863" y="522288"/>
            <a:ext cx="4627562" cy="2603500"/>
          </a:xfrm>
          <a:ln/>
        </p:spPr>
      </p:sp>
      <p:sp>
        <p:nvSpPr>
          <p:cNvPr id="70659" name="Rectangle 3"/>
          <p:cNvSpPr>
            <a:spLocks noGrp="1" noChangeArrowheads="1"/>
          </p:cNvSpPr>
          <p:nvPr>
            <p:ph type="body" idx="1"/>
          </p:nvPr>
        </p:nvSpPr>
        <p:spPr/>
        <p:txBody>
          <a:bodyPr/>
          <a:lstStyle/>
          <a:p>
            <a:endParaRPr lang="en-US" sz="1100" b="1" dirty="0">
              <a:solidFill>
                <a:srgbClr val="FF0000"/>
              </a:solidFill>
            </a:endParaRPr>
          </a:p>
        </p:txBody>
      </p:sp>
    </p:spTree>
    <p:extLst>
      <p:ext uri="{BB962C8B-B14F-4D97-AF65-F5344CB8AC3E}">
        <p14:creationId xmlns:p14="http://schemas.microsoft.com/office/powerpoint/2010/main" val="2659765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10</a:t>
            </a:fld>
            <a:endParaRPr lang="en-US" dirty="0"/>
          </a:p>
        </p:txBody>
      </p:sp>
    </p:spTree>
    <p:extLst>
      <p:ext uri="{BB962C8B-B14F-4D97-AF65-F5344CB8AC3E}">
        <p14:creationId xmlns:p14="http://schemas.microsoft.com/office/powerpoint/2010/main" val="15249879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11</a:t>
            </a:fld>
            <a:endParaRPr lang="en-US" dirty="0"/>
          </a:p>
        </p:txBody>
      </p:sp>
    </p:spTree>
    <p:extLst>
      <p:ext uri="{BB962C8B-B14F-4D97-AF65-F5344CB8AC3E}">
        <p14:creationId xmlns:p14="http://schemas.microsoft.com/office/powerpoint/2010/main" val="2513945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12</a:t>
            </a:fld>
            <a:endParaRPr lang="en-US" dirty="0"/>
          </a:p>
        </p:txBody>
      </p:sp>
    </p:spTree>
    <p:extLst>
      <p:ext uri="{BB962C8B-B14F-4D97-AF65-F5344CB8AC3E}">
        <p14:creationId xmlns:p14="http://schemas.microsoft.com/office/powerpoint/2010/main" val="27041268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13</a:t>
            </a:fld>
            <a:endParaRPr lang="en-US" dirty="0"/>
          </a:p>
        </p:txBody>
      </p:sp>
    </p:spTree>
    <p:extLst>
      <p:ext uri="{BB962C8B-B14F-4D97-AF65-F5344CB8AC3E}">
        <p14:creationId xmlns:p14="http://schemas.microsoft.com/office/powerpoint/2010/main" val="2389310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14</a:t>
            </a:fld>
            <a:endParaRPr lang="en-US" dirty="0"/>
          </a:p>
        </p:txBody>
      </p:sp>
    </p:spTree>
    <p:extLst>
      <p:ext uri="{BB962C8B-B14F-4D97-AF65-F5344CB8AC3E}">
        <p14:creationId xmlns:p14="http://schemas.microsoft.com/office/powerpoint/2010/main" val="17078028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15</a:t>
            </a:fld>
            <a:endParaRPr lang="en-US" dirty="0"/>
          </a:p>
        </p:txBody>
      </p:sp>
    </p:spTree>
    <p:extLst>
      <p:ext uri="{BB962C8B-B14F-4D97-AF65-F5344CB8AC3E}">
        <p14:creationId xmlns:p14="http://schemas.microsoft.com/office/powerpoint/2010/main" val="17285810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16</a:t>
            </a:fld>
            <a:endParaRPr lang="en-US" dirty="0"/>
          </a:p>
        </p:txBody>
      </p:sp>
    </p:spTree>
    <p:extLst>
      <p:ext uri="{BB962C8B-B14F-4D97-AF65-F5344CB8AC3E}">
        <p14:creationId xmlns:p14="http://schemas.microsoft.com/office/powerpoint/2010/main" val="31156505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17</a:t>
            </a:fld>
            <a:endParaRPr lang="en-US" dirty="0"/>
          </a:p>
        </p:txBody>
      </p:sp>
    </p:spTree>
    <p:extLst>
      <p:ext uri="{BB962C8B-B14F-4D97-AF65-F5344CB8AC3E}">
        <p14:creationId xmlns:p14="http://schemas.microsoft.com/office/powerpoint/2010/main" val="17037025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18</a:t>
            </a:fld>
            <a:endParaRPr lang="en-US" dirty="0"/>
          </a:p>
        </p:txBody>
      </p:sp>
    </p:spTree>
    <p:extLst>
      <p:ext uri="{BB962C8B-B14F-4D97-AF65-F5344CB8AC3E}">
        <p14:creationId xmlns:p14="http://schemas.microsoft.com/office/powerpoint/2010/main" val="8124392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19</a:t>
            </a:fld>
            <a:endParaRPr lang="en-US" dirty="0"/>
          </a:p>
        </p:txBody>
      </p:sp>
    </p:spTree>
    <p:extLst>
      <p:ext uri="{BB962C8B-B14F-4D97-AF65-F5344CB8AC3E}">
        <p14:creationId xmlns:p14="http://schemas.microsoft.com/office/powerpoint/2010/main" val="28887667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2</a:t>
            </a:fld>
            <a:endParaRPr lang="en-US" dirty="0"/>
          </a:p>
        </p:txBody>
      </p:sp>
    </p:spTree>
    <p:extLst>
      <p:ext uri="{BB962C8B-B14F-4D97-AF65-F5344CB8AC3E}">
        <p14:creationId xmlns:p14="http://schemas.microsoft.com/office/powerpoint/2010/main" val="38737962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20</a:t>
            </a:fld>
            <a:endParaRPr lang="en-US" dirty="0"/>
          </a:p>
        </p:txBody>
      </p:sp>
    </p:spTree>
    <p:extLst>
      <p:ext uri="{BB962C8B-B14F-4D97-AF65-F5344CB8AC3E}">
        <p14:creationId xmlns:p14="http://schemas.microsoft.com/office/powerpoint/2010/main" val="13845753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Thank you.  </a:t>
            </a:r>
          </a:p>
        </p:txBody>
      </p:sp>
      <p:sp>
        <p:nvSpPr>
          <p:cNvPr id="4" name="Slide Number Placeholder 3"/>
          <p:cNvSpPr>
            <a:spLocks noGrp="1"/>
          </p:cNvSpPr>
          <p:nvPr>
            <p:ph type="sldNum" sz="quarter" idx="10"/>
          </p:nvPr>
        </p:nvSpPr>
        <p:spPr/>
        <p:txBody>
          <a:bodyPr/>
          <a:lstStyle/>
          <a:p>
            <a:pPr>
              <a:defRPr/>
            </a:pPr>
            <a:fld id="{50C6223D-39D7-40D9-A3CF-CA4FE755EF6F}" type="slidenum">
              <a:rPr lang="en-US" smtClean="0"/>
              <a:pPr>
                <a:defRPr/>
              </a:pPr>
              <a:t>21</a:t>
            </a:fld>
            <a:endParaRPr lang="en-US"/>
          </a:p>
        </p:txBody>
      </p:sp>
    </p:spTree>
    <p:extLst>
      <p:ext uri="{BB962C8B-B14F-4D97-AF65-F5344CB8AC3E}">
        <p14:creationId xmlns:p14="http://schemas.microsoft.com/office/powerpoint/2010/main" val="4135574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1101881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7956047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34885822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14753341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21399905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3700149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3</a:t>
            </a:fld>
            <a:endParaRPr lang="en-US" dirty="0"/>
          </a:p>
        </p:txBody>
      </p:sp>
    </p:spTree>
    <p:extLst>
      <p:ext uri="{BB962C8B-B14F-4D97-AF65-F5344CB8AC3E}">
        <p14:creationId xmlns:p14="http://schemas.microsoft.com/office/powerpoint/2010/main" val="30295896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 AAPOR 2020 discussion with Peter Miller et al, flesh out the notions of “fitness for use” especially:</a:t>
            </a:r>
          </a:p>
          <a:p>
            <a:endParaRPr lang="en-US" dirty="0"/>
          </a:p>
          <a:p>
            <a:r>
              <a:rPr lang="en-US" dirty="0"/>
              <a:t>1.Landscape notion – the “fitness for use” use cases help to flesh out the broadly stated conceptual landscape that defines our notions of quality</a:t>
            </a:r>
          </a:p>
          <a:p>
            <a:endParaRPr lang="en-US" dirty="0"/>
          </a:p>
          <a:p>
            <a:endParaRPr lang="en-US" dirty="0"/>
          </a:p>
          <a:p>
            <a:r>
              <a:rPr lang="en-US" dirty="0"/>
              <a:t>2.Discuss impact on practical design designs that may flow from a “total quality” approach based on, respectively, (a) a broadly stated general principles approach; or (b) a more focused “fitness for use” approach that highlights certain use cases flowing from specified high-priority stakeholders and their needs.  Acknowledge the Peter Miller concern that approach (b) can be too confining, and lead to an excessively cautious approach; but also suggest that approach (a) can be so broadly stated as to be motherhood-and-apple-pie platitudes, and not really reflecting important distinctions that can inform difficult trade-off decisions.  </a:t>
            </a:r>
          </a:p>
          <a:p>
            <a:endParaRPr lang="en-US" dirty="0"/>
          </a:p>
          <a:p>
            <a:r>
              <a:rPr lang="en-US" dirty="0"/>
              <a:t>In addition, acknowledge the Peter Miller idea that we hope (?) that many key stakeholders have some respect for technical expertise, and thus have some willingness to defer to the judgment of certain technical experts about design and quality decisions, conditional on certain broad guidelines provided through (a).  Note the connections of this with some ideas in Tukey (1962), but also note limitations on this approach, and the risk that it can strike some key stakeholders as excessively high-handed.  Note certain degrees of transparency that can be considered, and trade-offs between degree of transparency and cost.  Argue that to some degree, transparency has two related benefits: (</a:t>
            </a:r>
            <a:r>
              <a:rPr lang="en-US" dirty="0" err="1"/>
              <a:t>i</a:t>
            </a:r>
            <a:r>
              <a:rPr lang="en-US" dirty="0"/>
              <a:t>) in specified areas, it can help reduce the risk that we are kidding ourselves, per the Richard Feynman (? Check source) suggestion that the scientific methods is the best way we have to keep from kidding ourselves; and (ii) in other specified areas, and under certain societal conditions that amount to a low-trust environment, increased transparency in specified areas can increase the general trust in the statistical organization – helps to get the organization back to an equilibrium of trust, at least to some degree.  </a:t>
            </a:r>
          </a:p>
          <a:p>
            <a:endParaRPr lang="en-US" dirty="0"/>
          </a:p>
          <a:p>
            <a:endParaRPr lang="en-US"/>
          </a:p>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4</a:t>
            </a:fld>
            <a:endParaRPr lang="en-US" dirty="0"/>
          </a:p>
        </p:txBody>
      </p:sp>
    </p:spTree>
    <p:extLst>
      <p:ext uri="{BB962C8B-B14F-4D97-AF65-F5344CB8AC3E}">
        <p14:creationId xmlns:p14="http://schemas.microsoft.com/office/powerpoint/2010/main" val="624875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5</a:t>
            </a:fld>
            <a:endParaRPr lang="en-US" dirty="0"/>
          </a:p>
        </p:txBody>
      </p:sp>
    </p:spTree>
    <p:extLst>
      <p:ext uri="{BB962C8B-B14F-4D97-AF65-F5344CB8AC3E}">
        <p14:creationId xmlns:p14="http://schemas.microsoft.com/office/powerpoint/2010/main" val="3362120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6</a:t>
            </a:fld>
            <a:endParaRPr lang="en-US" dirty="0"/>
          </a:p>
        </p:txBody>
      </p:sp>
    </p:spTree>
    <p:extLst>
      <p:ext uri="{BB962C8B-B14F-4D97-AF65-F5344CB8AC3E}">
        <p14:creationId xmlns:p14="http://schemas.microsoft.com/office/powerpoint/2010/main" val="22965602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7</a:t>
            </a:fld>
            <a:endParaRPr lang="en-US" dirty="0"/>
          </a:p>
        </p:txBody>
      </p:sp>
    </p:spTree>
    <p:extLst>
      <p:ext uri="{BB962C8B-B14F-4D97-AF65-F5344CB8AC3E}">
        <p14:creationId xmlns:p14="http://schemas.microsoft.com/office/powerpoint/2010/main" val="40780276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8</a:t>
            </a:fld>
            <a:endParaRPr lang="en-US" dirty="0"/>
          </a:p>
        </p:txBody>
      </p:sp>
    </p:spTree>
    <p:extLst>
      <p:ext uri="{BB962C8B-B14F-4D97-AF65-F5344CB8AC3E}">
        <p14:creationId xmlns:p14="http://schemas.microsoft.com/office/powerpoint/2010/main" val="1005841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4FBD9-7E35-4D55-BEA0-19D5103CA3A0}" type="slidenum">
              <a:rPr lang="en-US" smtClean="0"/>
              <a:pPr/>
              <a:t>9</a:t>
            </a:fld>
            <a:endParaRPr lang="en-US" dirty="0"/>
          </a:p>
        </p:txBody>
      </p:sp>
    </p:spTree>
    <p:extLst>
      <p:ext uri="{BB962C8B-B14F-4D97-AF65-F5344CB8AC3E}">
        <p14:creationId xmlns:p14="http://schemas.microsoft.com/office/powerpoint/2010/main" val="42394565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4286397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438400" y="6319447"/>
            <a:ext cx="27432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1203020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438400" y="6319447"/>
            <a:ext cx="27432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1257117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438400" y="6319447"/>
            <a:ext cx="27432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3835003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2438400" y="6319447"/>
            <a:ext cx="27432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350106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2438400" y="6319447"/>
            <a:ext cx="27432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686677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2438400" y="6319447"/>
            <a:ext cx="2743200" cy="365125"/>
          </a:xfrm>
          <a:prstGeom prst="rect">
            <a:avLst/>
          </a:prstGeom>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5995593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2438400" y="6319447"/>
            <a:ext cx="2743200" cy="365125"/>
          </a:xfrm>
          <a:prstGeom prst="rect">
            <a:avLst/>
          </a:prstGeom>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030695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2438400" y="6319447"/>
            <a:ext cx="2743200" cy="365125"/>
          </a:xfrm>
          <a:prstGeom prst="rect">
            <a:avLst/>
          </a:prstGeom>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2640345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2438400" y="6319447"/>
            <a:ext cx="27432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1829127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2438400" y="6319447"/>
            <a:ext cx="27432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63ECC8-719A-498E-B101-491B6A35558E}" type="slidenum">
              <a:rPr lang="en-US" smtClean="0"/>
              <a:t>‹#›</a:t>
            </a:fld>
            <a:endParaRPr lang="en-US"/>
          </a:p>
        </p:txBody>
      </p:sp>
    </p:spTree>
    <p:extLst>
      <p:ext uri="{BB962C8B-B14F-4D97-AF65-F5344CB8AC3E}">
        <p14:creationId xmlns:p14="http://schemas.microsoft.com/office/powerpoint/2010/main" val="3194733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63ECC8-719A-498E-B101-491B6A35558E}" type="slidenum">
              <a:rPr lang="en-US" smtClean="0"/>
              <a:t>‹#›</a:t>
            </a:fld>
            <a:endParaRPr lang="en-US"/>
          </a:p>
        </p:txBody>
      </p:sp>
      <p:pic>
        <p:nvPicPr>
          <p:cNvPr id="8" name="Picture 7"/>
          <p:cNvPicPr>
            <a:picLocks noSelect="1"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5325" y="5796743"/>
            <a:ext cx="1810669" cy="1030313"/>
          </a:xfrm>
          <a:prstGeom prst="rect">
            <a:avLst/>
          </a:prstGeom>
        </p:spPr>
      </p:pic>
    </p:spTree>
    <p:extLst>
      <p:ext uri="{BB962C8B-B14F-4D97-AF65-F5344CB8AC3E}">
        <p14:creationId xmlns:p14="http://schemas.microsoft.com/office/powerpoint/2010/main" val="23385936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hyperlink" Target="mailto:John.L.Eltinge@census.gov"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mailto:John.L.Eltinge@census.gov"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arxiv.org/abs/2106.05818"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www2.census.gov/about/partners/cac/sac/meetings/2021-09/presentation-american-community-survey-experience.pdf"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doi.org/10.1093/jssam/smz050"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hyperlink" Target="https://www.amstat.org/ASA/Your-Career/Awards/Links-Lecture-Award.aspx" TargetMode="External"/><Relationship Id="rId5" Type="http://schemas.openxmlformats.org/officeDocument/2006/relationships/hyperlink" Target="https://resources.data.gov/keywords/fcsm/" TargetMode="External"/><Relationship Id="rId4" Type="http://schemas.openxmlformats.org/officeDocument/2006/relationships/hyperlink" Target="https://www.statistics.gov.hk/wsc/IPS033-P4-S.pdf"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oi.org/10.1093/poq/nfq065"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doi.org/10.1371/journal.pmed.0020124"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doi.org/10.17226/24893"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doi.org/10.17226/25303"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doi.org/10.17226/25305"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s://www2.census.gov/about/partners/cac/sac/meetings/2021-09/presentation-current-population-survey-experience.pdf" TargetMode="External"/><Relationship Id="rId4" Type="http://schemas.openxmlformats.org/officeDocument/2006/relationships/hyperlink" Target="https://doi.org/10.17226/24810"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amstat.tandfonline.com/doi/full/10.1080/00031305.2016.1154108#.X9P1ifk3nIU" TargetMode="External"/><Relationship Id="rId2" Type="http://schemas.openxmlformats.org/officeDocument/2006/relationships/hyperlink" Target="https://doi.org/10.1080/00031305.2016.1154108"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56" name="Rectangle 24"/>
          <p:cNvSpPr>
            <a:spLocks noGrp="1" noChangeArrowheads="1"/>
          </p:cNvSpPr>
          <p:nvPr>
            <p:ph type="ctrTitle"/>
          </p:nvPr>
        </p:nvSpPr>
        <p:spPr>
          <a:xfrm>
            <a:off x="1524000" y="614836"/>
            <a:ext cx="9144000" cy="1528289"/>
          </a:xfrm>
        </p:spPr>
        <p:txBody>
          <a:bodyPr>
            <a:noAutofit/>
          </a:bodyPr>
          <a:lstStyle/>
          <a:p>
            <a:r>
              <a:rPr lang="en-US" sz="4800" b="1" dirty="0"/>
              <a:t> </a:t>
            </a:r>
            <a:br>
              <a:rPr lang="en-US" sz="4800" b="1" dirty="0"/>
            </a:br>
            <a:r>
              <a:rPr lang="en-US" sz="4800" b="1" dirty="0"/>
              <a:t>Evaluating Uncertainty in Multiple Dimensions of Data Quality</a:t>
            </a:r>
            <a:endParaRPr lang="en-US" sz="4800" dirty="0"/>
          </a:p>
        </p:txBody>
      </p:sp>
      <p:sp>
        <p:nvSpPr>
          <p:cNvPr id="2" name="Rectangle 1"/>
          <p:cNvSpPr/>
          <p:nvPr/>
        </p:nvSpPr>
        <p:spPr>
          <a:xfrm>
            <a:off x="914401" y="2554761"/>
            <a:ext cx="10177670" cy="3539430"/>
          </a:xfrm>
          <a:prstGeom prst="rect">
            <a:avLst/>
          </a:prstGeom>
        </p:spPr>
        <p:txBody>
          <a:bodyPr wrap="square">
            <a:spAutoFit/>
          </a:bodyPr>
          <a:lstStyle/>
          <a:p>
            <a:pPr algn="ctr"/>
            <a:r>
              <a:rPr lang="en-US" sz="3200" dirty="0"/>
              <a:t>John L. </a:t>
            </a:r>
            <a:r>
              <a:rPr lang="en-US" sz="3200"/>
              <a:t>Eltinge </a:t>
            </a:r>
            <a:endParaRPr lang="en-US" sz="3200" dirty="0"/>
          </a:p>
          <a:p>
            <a:pPr algn="ctr"/>
            <a:r>
              <a:rPr lang="en-US" sz="3200" dirty="0"/>
              <a:t>Assistant Director for Research and Methodology</a:t>
            </a:r>
          </a:p>
          <a:p>
            <a:pPr algn="ctr"/>
            <a:r>
              <a:rPr lang="en-US" sz="3200" dirty="0">
                <a:hlinkClick r:id="rId5"/>
              </a:rPr>
              <a:t>John.L.Eltinge@census.gov</a:t>
            </a:r>
            <a:endParaRPr lang="en-US" sz="3200" dirty="0"/>
          </a:p>
          <a:p>
            <a:pPr algn="ctr"/>
            <a:endParaRPr lang="en-US" sz="3200" dirty="0"/>
          </a:p>
          <a:p>
            <a:pPr algn="ctr"/>
            <a:r>
              <a:rPr lang="en-US" sz="3200" dirty="0"/>
              <a:t>FCSM Virtual Conference – November 2, 2021</a:t>
            </a:r>
          </a:p>
          <a:p>
            <a:pPr algn="ctr"/>
            <a:r>
              <a:rPr lang="en-US" sz="3200" dirty="0"/>
              <a:t>Session A-4: Communication of Uncertainty </a:t>
            </a:r>
          </a:p>
          <a:p>
            <a:pPr algn="ctr"/>
            <a:r>
              <a:rPr lang="en-US" sz="3200" dirty="0"/>
              <a:t>in Official Statistics</a:t>
            </a:r>
          </a:p>
        </p:txBody>
      </p:sp>
      <p:pic>
        <p:nvPicPr>
          <p:cNvPr id="3" name="Audio 2">
            <a:hlinkClick r:id="" action="ppaction://media"/>
            <a:extLst>
              <a:ext uri="{FF2B5EF4-FFF2-40B4-BE49-F238E27FC236}">
                <a16:creationId xmlns:a16="http://schemas.microsoft.com/office/drawing/2014/main" id="{F7E13FD3-597B-43CD-B8DB-D83FD7DBFE2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44303296"/>
      </p:ext>
    </p:extLst>
  </p:cSld>
  <p:clrMapOvr>
    <a:masterClrMapping/>
  </p:clrMapOvr>
  <p:transition advTm="1389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57275" y="431073"/>
            <a:ext cx="10073467" cy="759679"/>
          </a:xfrm>
        </p:spPr>
        <p:txBody>
          <a:bodyPr>
            <a:noAutofit/>
          </a:bodyPr>
          <a:lstStyle/>
          <a:p>
            <a:r>
              <a:rPr lang="en-US" sz="3600" b="0" dirty="0">
                <a:latin typeface="+mn-lt"/>
                <a:cs typeface="Calibri" panose="020F0502020204030204" pitchFamily="34" charset="0"/>
              </a:rPr>
              <a:t>II. </a:t>
            </a:r>
            <a:r>
              <a:rPr lang="en-US" sz="3600" dirty="0">
                <a:latin typeface="+mn-lt"/>
                <a:cs typeface="Calibri" panose="020F0502020204030204" pitchFamily="34" charset="0"/>
              </a:rPr>
              <a:t>Refining “Inherently Qualitative” Assessments  (1)</a:t>
            </a:r>
            <a:r>
              <a:rPr lang="en-US" sz="3600" b="0" dirty="0">
                <a:latin typeface="+mn-lt"/>
                <a:cs typeface="Calibri" panose="020F0502020204030204" pitchFamily="34" charset="0"/>
              </a:rPr>
              <a:t> </a:t>
            </a:r>
          </a:p>
        </p:txBody>
      </p:sp>
      <mc:AlternateContent xmlns:mc="http://schemas.openxmlformats.org/markup-compatibility/2006" xmlns:a14="http://schemas.microsoft.com/office/drawing/2010/main">
        <mc:Choice Requires="a14">
          <p:sp>
            <p:nvSpPr>
              <p:cNvPr id="4" name="Content Placeholder 3"/>
              <p:cNvSpPr>
                <a:spLocks noGrp="1"/>
              </p:cNvSpPr>
              <p:nvPr>
                <p:ph idx="1"/>
              </p:nvPr>
            </p:nvSpPr>
            <p:spPr>
              <a:xfrm>
                <a:off x="756458" y="1362075"/>
                <a:ext cx="10266217" cy="4715261"/>
              </a:xfrm>
            </p:spPr>
            <p:txBody>
              <a:bodyPr>
                <a:normAutofit/>
              </a:bodyPr>
              <a:lstStyle/>
              <a:p>
                <a:pPr marL="0" indent="0">
                  <a:buNone/>
                </a:pPr>
                <a:r>
                  <a:rPr lang="en-US" dirty="0">
                    <a:cs typeface="Calibri" panose="020F0502020204030204" pitchFamily="34" charset="0"/>
                  </a:rPr>
                  <a:t>Reduce the Scope of </a:t>
                </a:r>
                <a:r>
                  <a:rPr lang="en-US" dirty="0">
                    <a:solidFill>
                      <a:srgbClr val="C00000"/>
                    </a:solidFill>
                    <a:cs typeface="Calibri" panose="020F0502020204030204" pitchFamily="34" charset="0"/>
                  </a:rPr>
                  <a:t>Truly</a:t>
                </a:r>
                <a:r>
                  <a:rPr lang="en-US" dirty="0">
                    <a:cs typeface="Calibri" panose="020F0502020204030204" pitchFamily="34" charset="0"/>
                  </a:rPr>
                  <a:t> Irreconcilable Views?  </a:t>
                </a:r>
              </a:p>
              <a:p>
                <a:pPr marL="0" indent="0">
                  <a:buNone/>
                </a:pPr>
                <a:endParaRPr lang="en-US" dirty="0">
                  <a:cs typeface="Calibri" panose="020F0502020204030204" pitchFamily="34" charset="0"/>
                </a:endParaRPr>
              </a:p>
              <a:p>
                <a:pPr marL="0" indent="0">
                  <a:buNone/>
                </a:pPr>
                <a:r>
                  <a:rPr lang="en-US" dirty="0">
                    <a:cs typeface="Calibri" panose="020F0502020204030204" pitchFamily="34" charset="0"/>
                  </a:rPr>
                  <a:t>Analogy: Apples ≠ Oranges on Taste, but Compare Nutritional Content</a:t>
                </a:r>
              </a:p>
              <a:p>
                <a:pPr marL="0" indent="0">
                  <a:buNone/>
                </a:pPr>
                <a:endParaRPr lang="en-US" sz="2800" b="0" dirty="0">
                  <a:latin typeface="+mj-lt"/>
                  <a:cs typeface="Calibri" panose="020F0502020204030204" pitchFamily="34" charset="0"/>
                </a:endParaRPr>
              </a:p>
              <a:p>
                <a:pPr marL="0" indent="0">
                  <a:buNone/>
                </a:pPr>
                <a:r>
                  <a:rPr lang="en-US" sz="2800" b="0" dirty="0">
                    <a:cs typeface="Calibri" panose="020F0502020204030204" pitchFamily="34" charset="0"/>
                  </a:rPr>
                  <a:t>Ex: “Relevance” Issues from Variable Specification, Pop Coverage</a:t>
                </a:r>
              </a:p>
              <a:p>
                <a:pPr marL="0" indent="0">
                  <a:buNone/>
                </a:pPr>
                <a:endParaRPr lang="en-US" dirty="0">
                  <a:cs typeface="Calibri" panose="020F0502020204030204" pitchFamily="34" charset="0"/>
                </a:endParaRPr>
              </a:p>
              <a:p>
                <a:pPr marL="0" indent="0" algn="just">
                  <a:buNone/>
                </a:pPr>
                <a:r>
                  <a:rPr lang="en-US" dirty="0">
                    <a:cs typeface="Calibri" panose="020F0502020204030204" pitchFamily="34" charset="0"/>
                  </a:rPr>
                  <a:t>     Ideal:	</a:t>
                </a:r>
                <a14:m>
                  <m:oMath xmlns:m="http://schemas.openxmlformats.org/officeDocument/2006/math">
                    <m:sSub>
                      <m:sSubPr>
                        <m:ctrlPr>
                          <a:rPr lang="en-US" i="1" smtClean="0">
                            <a:latin typeface="Cambria Math" panose="02040503050406030204" pitchFamily="18" charset="0"/>
                            <a:cs typeface="Calibri" panose="020F0502020204030204" pitchFamily="34" charset="0"/>
                          </a:rPr>
                        </m:ctrlPr>
                      </m:sSubPr>
                      <m:e>
                        <m:r>
                          <a:rPr lang="en-US" b="0" i="1" smtClean="0">
                            <a:latin typeface="Cambria Math" panose="02040503050406030204" pitchFamily="18" charset="0"/>
                            <a:cs typeface="Calibri" panose="020F0502020204030204" pitchFamily="34" charset="0"/>
                          </a:rPr>
                          <m:t>𝑦</m:t>
                        </m:r>
                      </m:e>
                      <m:sub>
                        <m:r>
                          <a:rPr lang="en-US" b="0" i="1" smtClean="0">
                            <a:latin typeface="Cambria Math" panose="02040503050406030204" pitchFamily="18" charset="0"/>
                            <a:cs typeface="Calibri" panose="020F0502020204030204" pitchFamily="34" charset="0"/>
                          </a:rPr>
                          <m:t>𝑗</m:t>
                        </m:r>
                        <m:r>
                          <a:rPr lang="en-US" b="0" i="1" smtClean="0">
                            <a:latin typeface="Cambria Math" panose="02040503050406030204" pitchFamily="18" charset="0"/>
                            <a:cs typeface="Calibri" panose="020F0502020204030204" pitchFamily="34" charset="0"/>
                          </a:rPr>
                          <m:t>, </m:t>
                        </m:r>
                        <m:r>
                          <a:rPr lang="en-US" b="0" i="1" smtClean="0">
                            <a:latin typeface="Cambria Math" panose="02040503050406030204" pitchFamily="18" charset="0"/>
                            <a:cs typeface="Calibri" panose="020F0502020204030204" pitchFamily="34" charset="0"/>
                          </a:rPr>
                          <m:t>𝑖𝑑𝑒𝑎𝑙</m:t>
                        </m:r>
                      </m:sub>
                    </m:sSub>
                  </m:oMath>
                </a14:m>
                <a:r>
                  <a:rPr lang="en-US" dirty="0">
                    <a:cs typeface="Calibri" panose="020F0502020204030204" pitchFamily="34" charset="0"/>
                  </a:rPr>
                  <a:t>  for all units </a:t>
                </a:r>
                <a14:m>
                  <m:oMath xmlns:m="http://schemas.openxmlformats.org/officeDocument/2006/math">
                    <m:r>
                      <m:rPr>
                        <m:sty m:val="p"/>
                      </m:rPr>
                      <a:rPr lang="en-US" b="0" i="0" smtClean="0">
                        <a:latin typeface="Cambria Math" panose="02040503050406030204" pitchFamily="18" charset="0"/>
                        <a:cs typeface="Calibri" panose="020F0502020204030204" pitchFamily="34" charset="0"/>
                      </a:rPr>
                      <m:t>j</m:t>
                    </m:r>
                    <m:r>
                      <a:rPr lang="en-US" b="0" i="0" smtClean="0">
                        <a:latin typeface="Cambria Math" panose="02040503050406030204" pitchFamily="18" charset="0"/>
                        <a:cs typeface="Calibri" panose="020F0502020204030204" pitchFamily="34" charset="0"/>
                      </a:rPr>
                      <m:t> </m:t>
                    </m:r>
                    <m:r>
                      <a:rPr lang="en-US" b="0" i="1" smtClean="0">
                        <a:latin typeface="Cambria Math" panose="02040503050406030204" pitchFamily="18" charset="0"/>
                        <a:ea typeface="Cambria Math" panose="02040503050406030204" pitchFamily="18" charset="0"/>
                        <a:cs typeface="Calibri" panose="020F0502020204030204" pitchFamily="34" charset="0"/>
                      </a:rPr>
                      <m:t>∈</m:t>
                    </m:r>
                    <m:sSub>
                      <m:sSubPr>
                        <m:ctrlPr>
                          <a:rPr lang="en-US" b="0" i="1" smtClean="0">
                            <a:latin typeface="Cambria Math" panose="02040503050406030204" pitchFamily="18" charset="0"/>
                            <a:ea typeface="Cambria Math" panose="02040503050406030204" pitchFamily="18" charset="0"/>
                            <a:cs typeface="Calibri" panose="020F0502020204030204" pitchFamily="34" charset="0"/>
                          </a:rPr>
                        </m:ctrlPr>
                      </m:sSubPr>
                      <m:e>
                        <m:r>
                          <a:rPr lang="en-US" b="0" i="1" smtClean="0">
                            <a:latin typeface="Cambria Math" panose="02040503050406030204" pitchFamily="18" charset="0"/>
                            <a:ea typeface="Cambria Math" panose="02040503050406030204" pitchFamily="18" charset="0"/>
                            <a:cs typeface="Calibri" panose="020F0502020204030204" pitchFamily="34" charset="0"/>
                          </a:rPr>
                          <m:t>𝑈</m:t>
                        </m:r>
                      </m:e>
                      <m:sub>
                        <m:r>
                          <a:rPr lang="en-US" b="0" i="1" smtClean="0">
                            <a:latin typeface="Cambria Math" panose="02040503050406030204" pitchFamily="18" charset="0"/>
                            <a:ea typeface="Cambria Math" panose="02040503050406030204" pitchFamily="18" charset="0"/>
                            <a:cs typeface="Calibri" panose="020F0502020204030204" pitchFamily="34" charset="0"/>
                          </a:rPr>
                          <m:t>𝐹𝑢𝑙𝑙</m:t>
                        </m:r>
                      </m:sub>
                    </m:sSub>
                    <m:r>
                      <a:rPr lang="en-US" b="0" i="1" smtClean="0">
                        <a:latin typeface="Cambria Math" panose="02040503050406030204" pitchFamily="18" charset="0"/>
                        <a:cs typeface="Calibri" panose="020F0502020204030204" pitchFamily="34" charset="0"/>
                      </a:rPr>
                      <m:t> </m:t>
                    </m:r>
                  </m:oMath>
                </a14:m>
                <a:endParaRPr lang="en-US" dirty="0">
                  <a:cs typeface="Calibri" panose="020F0502020204030204" pitchFamily="34" charset="0"/>
                </a:endParaRPr>
              </a:p>
              <a:p>
                <a:pPr marL="0" indent="0">
                  <a:buNone/>
                </a:pPr>
                <a:endParaRPr lang="en-US" sz="2800" b="0" dirty="0">
                  <a:cs typeface="Calibri" panose="020F0502020204030204" pitchFamily="34" charset="0"/>
                </a:endParaRPr>
              </a:p>
              <a:p>
                <a:pPr marL="0" indent="0">
                  <a:buNone/>
                </a:pPr>
                <a:r>
                  <a:rPr lang="en-US" sz="2800" b="0" dirty="0">
                    <a:cs typeface="Calibri" panose="020F0502020204030204" pitchFamily="34" charset="0"/>
                  </a:rPr>
                  <a:t>     Option: 	</a:t>
                </a:r>
                <a:r>
                  <a:rPr lang="en-US" dirty="0">
                    <a:cs typeface="Calibri" panose="020F0502020204030204" pitchFamily="34" charset="0"/>
                  </a:rPr>
                  <a:t> </a:t>
                </a:r>
                <a14:m>
                  <m:oMath xmlns:m="http://schemas.openxmlformats.org/officeDocument/2006/math">
                    <m:sSub>
                      <m:sSubPr>
                        <m:ctrlPr>
                          <a:rPr lang="en-US" i="1" smtClean="0">
                            <a:latin typeface="Cambria Math" panose="02040503050406030204" pitchFamily="18" charset="0"/>
                            <a:cs typeface="Calibri" panose="020F0502020204030204" pitchFamily="34" charset="0"/>
                          </a:rPr>
                        </m:ctrlPr>
                      </m:sSubPr>
                      <m:e>
                        <m:r>
                          <a:rPr lang="en-US" b="0" i="1" smtClean="0">
                            <a:latin typeface="Cambria Math" panose="02040503050406030204" pitchFamily="18" charset="0"/>
                            <a:cs typeface="Calibri" panose="020F0502020204030204" pitchFamily="34" charset="0"/>
                          </a:rPr>
                          <m:t>𝑦</m:t>
                        </m:r>
                      </m:e>
                      <m:sub>
                        <m:r>
                          <a:rPr lang="en-US" b="0" i="1" smtClean="0">
                            <a:latin typeface="Cambria Math" panose="02040503050406030204" pitchFamily="18" charset="0"/>
                            <a:cs typeface="Calibri" panose="020F0502020204030204" pitchFamily="34" charset="0"/>
                          </a:rPr>
                          <m:t>𝑗</m:t>
                        </m:r>
                        <m:r>
                          <a:rPr lang="en-US" b="0" i="1" smtClean="0">
                            <a:latin typeface="Cambria Math" panose="02040503050406030204" pitchFamily="18" charset="0"/>
                            <a:cs typeface="Calibri" panose="020F0502020204030204" pitchFamily="34" charset="0"/>
                          </a:rPr>
                          <m:t>, </m:t>
                        </m:r>
                        <m:r>
                          <a:rPr lang="en-US" b="0" i="1" smtClean="0">
                            <a:latin typeface="Cambria Math" panose="02040503050406030204" pitchFamily="18" charset="0"/>
                            <a:cs typeface="Calibri" panose="020F0502020204030204" pitchFamily="34" charset="0"/>
                          </a:rPr>
                          <m:t>𝑎𝑑𝑚𝑖𝑛</m:t>
                        </m:r>
                      </m:sub>
                    </m:sSub>
                  </m:oMath>
                </a14:m>
                <a:r>
                  <a:rPr lang="en-US" dirty="0">
                    <a:cs typeface="Calibri" panose="020F0502020204030204" pitchFamily="34" charset="0"/>
                  </a:rPr>
                  <a:t> for all units </a:t>
                </a:r>
                <a14:m>
                  <m:oMath xmlns:m="http://schemas.openxmlformats.org/officeDocument/2006/math">
                    <m:r>
                      <m:rPr>
                        <m:sty m:val="p"/>
                      </m:rPr>
                      <a:rPr lang="en-US">
                        <a:latin typeface="Cambria Math" panose="02040503050406030204" pitchFamily="18" charset="0"/>
                        <a:cs typeface="Calibri" panose="020F0502020204030204" pitchFamily="34" charset="0"/>
                      </a:rPr>
                      <m:t>j</m:t>
                    </m:r>
                    <m:r>
                      <a:rPr lang="en-US">
                        <a:latin typeface="Cambria Math" panose="02040503050406030204" pitchFamily="18" charset="0"/>
                        <a:cs typeface="Calibri" panose="020F0502020204030204" pitchFamily="34" charset="0"/>
                      </a:rPr>
                      <m:t> </m:t>
                    </m:r>
                    <m:r>
                      <a:rPr lang="en-US" i="1">
                        <a:latin typeface="Cambria Math" panose="02040503050406030204" pitchFamily="18" charset="0"/>
                        <a:ea typeface="Cambria Math" panose="02040503050406030204" pitchFamily="18" charset="0"/>
                        <a:cs typeface="Calibri" panose="020F0502020204030204" pitchFamily="34" charset="0"/>
                      </a:rPr>
                      <m:t>∈</m:t>
                    </m:r>
                    <m:sSub>
                      <m:sSubPr>
                        <m:ctrlPr>
                          <a:rPr lang="en-US" i="1" smtClean="0">
                            <a:latin typeface="Cambria Math" panose="02040503050406030204" pitchFamily="18" charset="0"/>
                            <a:ea typeface="Cambria Math" panose="02040503050406030204" pitchFamily="18" charset="0"/>
                            <a:cs typeface="Calibri" panose="020F0502020204030204" pitchFamily="34" charset="0"/>
                          </a:rPr>
                        </m:ctrlPr>
                      </m:sSubPr>
                      <m:e>
                        <m:r>
                          <a:rPr lang="en-US" b="0" i="1" smtClean="0">
                            <a:latin typeface="Cambria Math" panose="02040503050406030204" pitchFamily="18" charset="0"/>
                            <a:ea typeface="Cambria Math" panose="02040503050406030204" pitchFamily="18" charset="0"/>
                            <a:cs typeface="Calibri" panose="020F0502020204030204" pitchFamily="34" charset="0"/>
                          </a:rPr>
                          <m:t>𝑈</m:t>
                        </m:r>
                      </m:e>
                      <m:sub>
                        <m:r>
                          <a:rPr lang="en-US" b="0" i="1" smtClean="0">
                            <a:latin typeface="Cambria Math" panose="02040503050406030204" pitchFamily="18" charset="0"/>
                            <a:ea typeface="Cambria Math" panose="02040503050406030204" pitchFamily="18" charset="0"/>
                            <a:cs typeface="Calibri" panose="020F0502020204030204" pitchFamily="34" charset="0"/>
                          </a:rPr>
                          <m:t>𝐴𝑑𝑚𝑖𝑛</m:t>
                        </m:r>
                      </m:sub>
                    </m:sSub>
                    <m:r>
                      <a:rPr lang="en-US" b="0" i="1" smtClean="0">
                        <a:latin typeface="Cambria Math" panose="02040503050406030204" pitchFamily="18" charset="0"/>
                        <a:ea typeface="Cambria Math" panose="02040503050406030204" pitchFamily="18" charset="0"/>
                        <a:cs typeface="Calibri" panose="020F0502020204030204" pitchFamily="34" charset="0"/>
                      </a:rPr>
                      <m:t> </m:t>
                    </m:r>
                  </m:oMath>
                </a14:m>
                <a:r>
                  <a:rPr lang="en-US" sz="2800" b="0" dirty="0">
                    <a:cs typeface="Calibri" panose="020F0502020204030204" pitchFamily="34" charset="0"/>
                  </a:rPr>
                  <a:t> in admin source </a:t>
                </a:r>
              </a:p>
              <a:p>
                <a:pPr marL="0" indent="0">
                  <a:buNone/>
                </a:pPr>
                <a:endParaRPr lang="en-US" sz="2800" b="0" dirty="0">
                  <a:cs typeface="Calibri" panose="020F0502020204030204" pitchFamily="34" charset="0"/>
                </a:endParaRPr>
              </a:p>
              <a:p>
                <a:pPr marL="0" indent="0">
                  <a:buNone/>
                </a:pPr>
                <a:endParaRPr lang="en-US" sz="2800" b="0" dirty="0">
                  <a:cs typeface="Calibri" panose="020F0502020204030204" pitchFamily="34" charset="0"/>
                </a:endParaRPr>
              </a:p>
            </p:txBody>
          </p:sp>
        </mc:Choice>
        <mc:Fallback xmlns="">
          <p:sp>
            <p:nvSpPr>
              <p:cNvPr id="4" name="Content Placeholder 3"/>
              <p:cNvSpPr>
                <a:spLocks noGrp="1" noRot="1" noChangeAspect="1" noMove="1" noResize="1" noEditPoints="1" noAdjustHandles="1" noChangeArrowheads="1" noChangeShapeType="1" noTextEdit="1"/>
              </p:cNvSpPr>
              <p:nvPr>
                <p:ph idx="1"/>
              </p:nvPr>
            </p:nvSpPr>
            <p:spPr>
              <a:xfrm>
                <a:off x="756458" y="1362075"/>
                <a:ext cx="10266217" cy="4715261"/>
              </a:xfrm>
              <a:blipFill>
                <a:blip r:embed="rId3"/>
                <a:stretch>
                  <a:fillRect l="-1188" t="-2067" r="-831" b="-1292"/>
                </a:stretch>
              </a:blipFill>
            </p:spPr>
            <p:txBody>
              <a:bodyPr/>
              <a:lstStyle/>
              <a:p>
                <a:r>
                  <a:rPr lang="en-US">
                    <a:noFill/>
                  </a:rPr>
                  <a:t> </a:t>
                </a:r>
              </a:p>
            </p:txBody>
          </p:sp>
        </mc:Fallback>
      </mc:AlternateContent>
      <p:sp>
        <p:nvSpPr>
          <p:cNvPr id="2" name="Slide Number Placeholder 1"/>
          <p:cNvSpPr>
            <a:spLocks noGrp="1"/>
          </p:cNvSpPr>
          <p:nvPr>
            <p:ph type="sldNum" sz="quarter" idx="4294967295"/>
          </p:nvPr>
        </p:nvSpPr>
        <p:spPr/>
        <p:txBody>
          <a:bodyPr/>
          <a:lstStyle/>
          <a:p>
            <a:fld id="{5212C905-FF40-4437-BDDD-7BDE312C732D}" type="slidenum">
              <a:rPr lang="en-US" smtClean="0"/>
              <a:pPr/>
              <a:t>10</a:t>
            </a:fld>
            <a:endParaRPr lang="en-US" dirty="0"/>
          </a:p>
        </p:txBody>
      </p:sp>
    </p:spTree>
    <p:extLst>
      <p:ext uri="{BB962C8B-B14F-4D97-AF65-F5344CB8AC3E}">
        <p14:creationId xmlns:p14="http://schemas.microsoft.com/office/powerpoint/2010/main" val="1799712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56459" y="256502"/>
            <a:ext cx="9994270" cy="759679"/>
          </a:xfrm>
        </p:spPr>
        <p:txBody>
          <a:bodyPr>
            <a:noAutofit/>
          </a:bodyPr>
          <a:lstStyle/>
          <a:p>
            <a:r>
              <a:rPr lang="en-US" sz="3600" b="0" dirty="0">
                <a:latin typeface="+mn-lt"/>
                <a:cs typeface="Calibri" panose="020F0502020204030204" pitchFamily="34" charset="0"/>
              </a:rPr>
              <a:t>II. </a:t>
            </a:r>
            <a:r>
              <a:rPr lang="en-US" sz="3600" dirty="0">
                <a:latin typeface="+mn-lt"/>
                <a:cs typeface="Calibri" panose="020F0502020204030204" pitchFamily="34" charset="0"/>
              </a:rPr>
              <a:t>Refining “Inherently Qualitative” Assessments  (2)</a:t>
            </a:r>
            <a:r>
              <a:rPr lang="en-US" sz="3600" b="0" dirty="0">
                <a:latin typeface="+mn-lt"/>
                <a:cs typeface="Calibri" panose="020F0502020204030204" pitchFamily="34" charset="0"/>
              </a:rPr>
              <a:t> </a:t>
            </a:r>
          </a:p>
        </p:txBody>
      </p:sp>
      <mc:AlternateContent xmlns:mc="http://schemas.openxmlformats.org/markup-compatibility/2006" xmlns:a14="http://schemas.microsoft.com/office/drawing/2010/main">
        <mc:Choice Requires="a14">
          <p:sp>
            <p:nvSpPr>
              <p:cNvPr id="4" name="Content Placeholder 3"/>
              <p:cNvSpPr>
                <a:spLocks noGrp="1"/>
              </p:cNvSpPr>
              <p:nvPr>
                <p:ph idx="1"/>
              </p:nvPr>
            </p:nvSpPr>
            <p:spPr>
              <a:xfrm>
                <a:off x="1057275" y="1180407"/>
                <a:ext cx="9693453" cy="5541068"/>
              </a:xfrm>
            </p:spPr>
            <p:txBody>
              <a:bodyPr>
                <a:normAutofit lnSpcReduction="10000"/>
              </a:bodyPr>
              <a:lstStyle/>
              <a:p>
                <a:pPr marL="0" indent="0">
                  <a:buNone/>
                </a:pPr>
                <a:r>
                  <a:rPr lang="en-US" dirty="0">
                    <a:cs typeface="Calibri" panose="020F0502020204030204" pitchFamily="34" charset="0"/>
                  </a:rPr>
                  <a:t>Conceptual Model within </a:t>
                </a:r>
                <a14:m>
                  <m:oMath xmlns:m="http://schemas.openxmlformats.org/officeDocument/2006/math">
                    <m:sSub>
                      <m:sSubPr>
                        <m:ctrlPr>
                          <a:rPr lang="en-US" i="1" smtClean="0">
                            <a:latin typeface="Cambria Math" panose="02040503050406030204" pitchFamily="18" charset="0"/>
                            <a:ea typeface="Cambria Math" panose="02040503050406030204" pitchFamily="18" charset="0"/>
                            <a:cs typeface="Calibri" panose="020F0502020204030204" pitchFamily="34" charset="0"/>
                          </a:rPr>
                        </m:ctrlPr>
                      </m:sSubPr>
                      <m:e>
                        <m:r>
                          <a:rPr lang="en-US" i="1">
                            <a:latin typeface="Cambria Math" panose="02040503050406030204" pitchFamily="18" charset="0"/>
                            <a:ea typeface="Cambria Math" panose="02040503050406030204" pitchFamily="18" charset="0"/>
                            <a:cs typeface="Calibri" panose="020F0502020204030204" pitchFamily="34" charset="0"/>
                          </a:rPr>
                          <m:t>𝑈</m:t>
                        </m:r>
                      </m:e>
                      <m:sub>
                        <m:r>
                          <a:rPr lang="en-US" i="1">
                            <a:latin typeface="Cambria Math" panose="02040503050406030204" pitchFamily="18" charset="0"/>
                            <a:ea typeface="Cambria Math" panose="02040503050406030204" pitchFamily="18" charset="0"/>
                            <a:cs typeface="Calibri" panose="020F0502020204030204" pitchFamily="34" charset="0"/>
                          </a:rPr>
                          <m:t>𝐴𝑑𝑚𝑖𝑛</m:t>
                        </m:r>
                      </m:sub>
                    </m:sSub>
                  </m:oMath>
                </a14:m>
                <a:r>
                  <a:rPr lang="en-US" dirty="0">
                    <a:cs typeface="Calibri" panose="020F0502020204030204" pitchFamily="34" charset="0"/>
                  </a:rPr>
                  <a:t> ∩ </a:t>
                </a:r>
                <a14:m>
                  <m:oMath xmlns:m="http://schemas.openxmlformats.org/officeDocument/2006/math">
                    <m:sSub>
                      <m:sSubPr>
                        <m:ctrlPr>
                          <a:rPr lang="en-US" i="1">
                            <a:latin typeface="Cambria Math" panose="02040503050406030204" pitchFamily="18" charset="0"/>
                            <a:ea typeface="Cambria Math" panose="02040503050406030204" pitchFamily="18" charset="0"/>
                            <a:cs typeface="Calibri" panose="020F0502020204030204" pitchFamily="34" charset="0"/>
                          </a:rPr>
                        </m:ctrlPr>
                      </m:sSubPr>
                      <m:e>
                        <m:r>
                          <a:rPr lang="en-US" i="1">
                            <a:latin typeface="Cambria Math" panose="02040503050406030204" pitchFamily="18" charset="0"/>
                            <a:ea typeface="Cambria Math" panose="02040503050406030204" pitchFamily="18" charset="0"/>
                            <a:cs typeface="Calibri" panose="020F0502020204030204" pitchFamily="34" charset="0"/>
                          </a:rPr>
                          <m:t>𝑈</m:t>
                        </m:r>
                      </m:e>
                      <m:sub>
                        <m:r>
                          <a:rPr lang="en-US" i="1">
                            <a:latin typeface="Cambria Math" panose="02040503050406030204" pitchFamily="18" charset="0"/>
                            <a:ea typeface="Cambria Math" panose="02040503050406030204" pitchFamily="18" charset="0"/>
                            <a:cs typeface="Calibri" panose="020F0502020204030204" pitchFamily="34" charset="0"/>
                          </a:rPr>
                          <m:t>𝐹𝑢𝑙𝑙</m:t>
                        </m:r>
                      </m:sub>
                    </m:sSub>
                  </m:oMath>
                </a14:m>
                <a:r>
                  <a:rPr lang="en-US" dirty="0">
                    <a:cs typeface="Calibri" panose="020F0502020204030204" pitchFamily="34" charset="0"/>
                  </a:rPr>
                  <a:t> :</a:t>
                </a:r>
              </a:p>
              <a:p>
                <a:pPr marL="0" indent="0">
                  <a:buNone/>
                </a:pPr>
                <a:endParaRPr lang="en-US" sz="2800" b="0" dirty="0">
                  <a:cs typeface="Calibri" panose="020F0502020204030204" pitchFamily="34" charset="0"/>
                </a:endParaRPr>
              </a:p>
              <a:p>
                <a:pPr marL="0" indent="0">
                  <a:buNone/>
                </a:pPr>
                <a:r>
                  <a:rPr lang="en-US" sz="2800" b="0" dirty="0">
                    <a:cs typeface="Calibri" panose="020F0502020204030204" pitchFamily="34" charset="0"/>
                  </a:rPr>
                  <a:t>    </a:t>
                </a:r>
                <a:r>
                  <a:rPr lang="en-US" dirty="0">
                    <a:cs typeface="Calibri" panose="020F0502020204030204" pitchFamily="34" charset="0"/>
                  </a:rPr>
                  <a:t> </a:t>
                </a:r>
                <a14:m>
                  <m:oMath xmlns:m="http://schemas.openxmlformats.org/officeDocument/2006/math">
                    <m:sSub>
                      <m:sSubPr>
                        <m:ctrlPr>
                          <a:rPr lang="en-US" i="1" smtClean="0">
                            <a:latin typeface="Cambria Math" panose="02040503050406030204" pitchFamily="18" charset="0"/>
                            <a:cs typeface="Calibri" panose="020F0502020204030204" pitchFamily="34" charset="0"/>
                          </a:rPr>
                        </m:ctrlPr>
                      </m:sSubPr>
                      <m:e>
                        <m:r>
                          <a:rPr lang="en-US" b="0" i="1" smtClean="0">
                            <a:latin typeface="Cambria Math" panose="02040503050406030204" pitchFamily="18" charset="0"/>
                            <a:cs typeface="Calibri" panose="020F0502020204030204" pitchFamily="34" charset="0"/>
                          </a:rPr>
                          <m:t>𝑦</m:t>
                        </m:r>
                      </m:e>
                      <m:sub>
                        <m:r>
                          <a:rPr lang="en-US" b="0" i="1" smtClean="0">
                            <a:latin typeface="Cambria Math" panose="02040503050406030204" pitchFamily="18" charset="0"/>
                            <a:cs typeface="Calibri" panose="020F0502020204030204" pitchFamily="34" charset="0"/>
                          </a:rPr>
                          <m:t>𝑗</m:t>
                        </m:r>
                        <m:r>
                          <a:rPr lang="en-US" b="0" i="1" smtClean="0">
                            <a:latin typeface="Cambria Math" panose="02040503050406030204" pitchFamily="18" charset="0"/>
                            <a:cs typeface="Calibri" panose="020F0502020204030204" pitchFamily="34" charset="0"/>
                          </a:rPr>
                          <m:t>, </m:t>
                        </m:r>
                        <m:r>
                          <a:rPr lang="en-US" b="0" i="1" smtClean="0">
                            <a:latin typeface="Cambria Math" panose="02040503050406030204" pitchFamily="18" charset="0"/>
                            <a:cs typeface="Calibri" panose="020F0502020204030204" pitchFamily="34" charset="0"/>
                          </a:rPr>
                          <m:t>𝑎𝑑𝑚𝑖𝑛</m:t>
                        </m:r>
                      </m:sub>
                    </m:sSub>
                    <m:r>
                      <a:rPr lang="en-US" b="0" i="1" smtClean="0">
                        <a:latin typeface="Cambria Math" panose="02040503050406030204" pitchFamily="18" charset="0"/>
                        <a:cs typeface="Calibri" panose="020F0502020204030204" pitchFamily="34" charset="0"/>
                      </a:rPr>
                      <m:t>=</m:t>
                    </m:r>
                  </m:oMath>
                </a14:m>
                <a:r>
                  <a:rPr lang="en-US" sz="2800" b="0" dirty="0">
                    <a:cs typeface="Calibri" panose="020F0502020204030204" pitchFamily="34" charset="0"/>
                  </a:rPr>
                  <a:t> </a:t>
                </a:r>
                <a14:m>
                  <m:oMath xmlns:m="http://schemas.openxmlformats.org/officeDocument/2006/math">
                    <m:sSup>
                      <m:sSupPr>
                        <m:ctrlPr>
                          <a:rPr lang="pt-BR" sz="2800" b="0" i="1" dirty="0" smtClean="0">
                            <a:latin typeface="Cambria Math" panose="02040503050406030204" pitchFamily="18" charset="0"/>
                            <a:cs typeface="Calibri" panose="020F0502020204030204" pitchFamily="34" charset="0"/>
                          </a:rPr>
                        </m:ctrlPr>
                      </m:sSupPr>
                      <m:e>
                        <m:sSub>
                          <m:sSubPr>
                            <m:ctrlPr>
                              <a:rPr lang="pt-BR" sz="2800" b="0" i="1" dirty="0" smtClean="0">
                                <a:latin typeface="Cambria Math" panose="02040503050406030204" pitchFamily="18" charset="0"/>
                                <a:cs typeface="Calibri" panose="020F0502020204030204" pitchFamily="34" charset="0"/>
                              </a:rPr>
                            </m:ctrlPr>
                          </m:sSubPr>
                          <m:e>
                            <m:r>
                              <a:rPr lang="pt-BR" sz="2800" b="0" i="1" dirty="0" smtClean="0">
                                <a:latin typeface="Cambria Math" panose="02040503050406030204" pitchFamily="18" charset="0"/>
                                <a:ea typeface="Cambria Math" panose="02040503050406030204" pitchFamily="18" charset="0"/>
                                <a:cs typeface="Calibri" panose="020F0502020204030204" pitchFamily="34" charset="0"/>
                              </a:rPr>
                              <m:t>𝛾</m:t>
                            </m:r>
                          </m:e>
                          <m:sub>
                            <m:r>
                              <a:rPr lang="en-US" sz="2800" b="0" i="1" dirty="0" smtClean="0">
                                <a:latin typeface="Cambria Math" panose="02040503050406030204" pitchFamily="18" charset="0"/>
                                <a:cs typeface="Calibri" panose="020F0502020204030204" pitchFamily="34" charset="0"/>
                              </a:rPr>
                              <m:t>0</m:t>
                            </m:r>
                          </m:sub>
                        </m:sSub>
                        <m:r>
                          <a:rPr lang="en-US" sz="2800" b="0" i="1" dirty="0" smtClean="0">
                            <a:latin typeface="Cambria Math" panose="02040503050406030204" pitchFamily="18" charset="0"/>
                            <a:cs typeface="Calibri" panose="020F0502020204030204" pitchFamily="34" charset="0"/>
                          </a:rPr>
                          <m:t>+</m:t>
                        </m:r>
                        <m:sSub>
                          <m:sSubPr>
                            <m:ctrlPr>
                              <a:rPr lang="en-US" sz="2800" b="0" i="1" dirty="0" smtClean="0">
                                <a:latin typeface="Cambria Math" panose="02040503050406030204" pitchFamily="18" charset="0"/>
                                <a:cs typeface="Calibri" panose="020F0502020204030204" pitchFamily="34" charset="0"/>
                              </a:rPr>
                            </m:ctrlPr>
                          </m:sSubPr>
                          <m:e>
                            <m:r>
                              <a:rPr lang="en-US" sz="2800" b="0" i="1" dirty="0" smtClean="0">
                                <a:latin typeface="Cambria Math" panose="02040503050406030204" pitchFamily="18" charset="0"/>
                                <a:ea typeface="Cambria Math" panose="02040503050406030204" pitchFamily="18" charset="0"/>
                                <a:cs typeface="Calibri" panose="020F0502020204030204" pitchFamily="34" charset="0"/>
                              </a:rPr>
                              <m:t>𝛾</m:t>
                            </m:r>
                          </m:e>
                          <m:sub>
                            <m:r>
                              <a:rPr lang="en-US" sz="2800" b="0" i="1" dirty="0" smtClean="0">
                                <a:latin typeface="Cambria Math" panose="02040503050406030204" pitchFamily="18" charset="0"/>
                                <a:cs typeface="Calibri" panose="020F0502020204030204" pitchFamily="34" charset="0"/>
                              </a:rPr>
                              <m:t>1</m:t>
                            </m:r>
                          </m:sub>
                        </m:sSub>
                        <m:r>
                          <a:rPr lang="en-US" sz="2800" b="0" i="1" dirty="0" smtClean="0">
                            <a:latin typeface="Cambria Math" panose="02040503050406030204" pitchFamily="18" charset="0"/>
                            <a:cs typeface="Calibri" panose="020F0502020204030204" pitchFamily="34" charset="0"/>
                          </a:rPr>
                          <m:t> </m:t>
                        </m:r>
                        <m:sSub>
                          <m:sSubPr>
                            <m:ctrlPr>
                              <a:rPr lang="en-US" sz="2800" b="0" i="1" dirty="0" smtClean="0">
                                <a:latin typeface="Cambria Math" panose="02040503050406030204" pitchFamily="18" charset="0"/>
                                <a:cs typeface="Calibri" panose="020F0502020204030204" pitchFamily="34" charset="0"/>
                              </a:rPr>
                            </m:ctrlPr>
                          </m:sSubPr>
                          <m:e>
                            <m:r>
                              <a:rPr lang="en-US" sz="2800" b="0" i="1" dirty="0" smtClean="0">
                                <a:latin typeface="Cambria Math" panose="02040503050406030204" pitchFamily="18" charset="0"/>
                                <a:cs typeface="Calibri" panose="020F0502020204030204" pitchFamily="34" charset="0"/>
                              </a:rPr>
                              <m:t>𝑦</m:t>
                            </m:r>
                          </m:e>
                          <m:sub>
                            <m:r>
                              <a:rPr lang="en-US" sz="2800" b="0" i="1" dirty="0" smtClean="0">
                                <a:latin typeface="Cambria Math" panose="02040503050406030204" pitchFamily="18" charset="0"/>
                                <a:cs typeface="Calibri" panose="020F0502020204030204" pitchFamily="34" charset="0"/>
                              </a:rPr>
                              <m:t>𝑗</m:t>
                            </m:r>
                            <m:r>
                              <a:rPr lang="en-US" sz="2800" b="0" i="1" dirty="0" smtClean="0">
                                <a:latin typeface="Cambria Math" panose="02040503050406030204" pitchFamily="18" charset="0"/>
                                <a:cs typeface="Calibri" panose="020F0502020204030204" pitchFamily="34" charset="0"/>
                              </a:rPr>
                              <m:t>, </m:t>
                            </m:r>
                            <m:r>
                              <a:rPr lang="en-US" sz="2800" b="0" i="1" dirty="0" smtClean="0">
                                <a:latin typeface="Cambria Math" panose="02040503050406030204" pitchFamily="18" charset="0"/>
                                <a:cs typeface="Calibri" panose="020F0502020204030204" pitchFamily="34" charset="0"/>
                              </a:rPr>
                              <m:t>𝑖𝑑𝑒𝑎𝑙</m:t>
                            </m:r>
                          </m:sub>
                        </m:sSub>
                        <m:r>
                          <a:rPr lang="en-US" sz="2800" b="0" i="1" dirty="0" smtClean="0">
                            <a:latin typeface="Cambria Math" panose="02040503050406030204" pitchFamily="18" charset="0"/>
                            <a:cs typeface="Calibri" panose="020F0502020204030204" pitchFamily="34" charset="0"/>
                          </a:rPr>
                          <m:t>+</m:t>
                        </m:r>
                        <m:d>
                          <m:dPr>
                            <m:ctrlPr>
                              <a:rPr lang="en-US" sz="2800" b="0" i="1" dirty="0" smtClean="0">
                                <a:latin typeface="Cambria Math" panose="02040503050406030204" pitchFamily="18" charset="0"/>
                                <a:cs typeface="Calibri" panose="020F0502020204030204" pitchFamily="34" charset="0"/>
                              </a:rPr>
                            </m:ctrlPr>
                          </m:dPr>
                          <m:e>
                            <m:r>
                              <a:rPr lang="en-US" sz="2800" b="0" i="1" dirty="0" smtClean="0">
                                <a:latin typeface="Cambria Math" panose="02040503050406030204" pitchFamily="18" charset="0"/>
                                <a:cs typeface="Calibri" panose="020F0502020204030204" pitchFamily="34" charset="0"/>
                              </a:rPr>
                              <m:t>𝑖𝑛𝑡𝑒𝑟𝑎𝑐𝑡𝑖𝑜𝑛𝑠</m:t>
                            </m:r>
                            <m:r>
                              <a:rPr lang="en-US" sz="2800" b="0" i="1" dirty="0" smtClean="0">
                                <a:latin typeface="Cambria Math" panose="02040503050406030204" pitchFamily="18" charset="0"/>
                                <a:cs typeface="Calibri" panose="020F0502020204030204" pitchFamily="34" charset="0"/>
                              </a:rPr>
                              <m:t>?</m:t>
                            </m:r>
                          </m:e>
                        </m:d>
                        <m:r>
                          <a:rPr lang="en-US" sz="2800" b="0" i="1" dirty="0" smtClean="0">
                            <a:latin typeface="Cambria Math" panose="02040503050406030204" pitchFamily="18" charset="0"/>
                            <a:cs typeface="Calibri" panose="020F0502020204030204" pitchFamily="34" charset="0"/>
                          </a:rPr>
                          <m:t>+ </m:t>
                        </m:r>
                        <m:sSub>
                          <m:sSubPr>
                            <m:ctrlPr>
                              <a:rPr lang="en-US" sz="2800" b="0" i="1" dirty="0" smtClean="0">
                                <a:latin typeface="Cambria Math" panose="02040503050406030204" pitchFamily="18" charset="0"/>
                                <a:cs typeface="Calibri" panose="020F0502020204030204" pitchFamily="34" charset="0"/>
                              </a:rPr>
                            </m:ctrlPr>
                          </m:sSubPr>
                          <m:e>
                            <m:r>
                              <a:rPr lang="en-US" sz="2800" b="0" i="1" dirty="0" smtClean="0">
                                <a:latin typeface="Cambria Math" panose="02040503050406030204" pitchFamily="18" charset="0"/>
                                <a:cs typeface="Calibri" panose="020F0502020204030204" pitchFamily="34" charset="0"/>
                              </a:rPr>
                              <m:t>𝑒</m:t>
                            </m:r>
                          </m:e>
                          <m:sub>
                            <m:r>
                              <a:rPr lang="en-US" sz="2800" b="0" i="1" dirty="0" smtClean="0">
                                <a:latin typeface="Cambria Math" panose="02040503050406030204" pitchFamily="18" charset="0"/>
                                <a:cs typeface="Calibri" panose="020F0502020204030204" pitchFamily="34" charset="0"/>
                              </a:rPr>
                              <m:t>𝑟𝑒𝑙𝑒𝑣𝑎𝑛𝑐𝑒</m:t>
                            </m:r>
                            <m:r>
                              <a:rPr lang="en-US" sz="2800" b="0" i="1" dirty="0" smtClean="0">
                                <a:latin typeface="Cambria Math" panose="02040503050406030204" pitchFamily="18" charset="0"/>
                                <a:cs typeface="Calibri" panose="020F0502020204030204" pitchFamily="34" charset="0"/>
                              </a:rPr>
                              <m:t> </m:t>
                            </m:r>
                          </m:sub>
                        </m:sSub>
                      </m:e>
                      <m:sup/>
                    </m:sSup>
                  </m:oMath>
                </a14:m>
                <a:endParaRPr lang="en-US" sz="2800" b="0" dirty="0">
                  <a:cs typeface="Calibri" panose="020F0502020204030204" pitchFamily="34" charset="0"/>
                </a:endParaRPr>
              </a:p>
              <a:p>
                <a:pPr marL="0" indent="0">
                  <a:buNone/>
                </a:pPr>
                <a:endParaRPr lang="en-US" sz="2800" b="0" dirty="0">
                  <a:cs typeface="Calibri" panose="020F0502020204030204" pitchFamily="34" charset="0"/>
                </a:endParaRPr>
              </a:p>
              <a:p>
                <a:pPr marL="0" indent="0">
                  <a:buNone/>
                </a:pPr>
                <a:r>
                  <a:rPr lang="en-US" dirty="0">
                    <a:cs typeface="Calibri" panose="020F0502020204030204" pitchFamily="34" charset="0"/>
                  </a:rPr>
                  <a:t>Relevance concerns especially salient if: </a:t>
                </a:r>
              </a:p>
              <a:p>
                <a:pPr marL="0" indent="0">
                  <a:buNone/>
                </a:pPr>
                <a:endParaRPr lang="en-US" dirty="0">
                  <a:cs typeface="Calibri" panose="020F0502020204030204" pitchFamily="34" charset="0"/>
                </a:endParaRPr>
              </a:p>
              <a:p>
                <a:pPr marL="0" indent="0">
                  <a:buNone/>
                </a:pPr>
                <a:r>
                  <a:rPr lang="en-US" sz="2800" b="0" dirty="0">
                    <a:cs typeface="Calibri" panose="020F0502020204030204" pitchFamily="34" charset="0"/>
                  </a:rPr>
                  <a:t>      </a:t>
                </a:r>
                <a14:m>
                  <m:oMath xmlns:m="http://schemas.openxmlformats.org/officeDocument/2006/math">
                    <m:sSub>
                      <m:sSubPr>
                        <m:ctrlPr>
                          <a:rPr lang="en-US" sz="2800" b="0" i="1" dirty="0" smtClean="0">
                            <a:latin typeface="Cambria Math" panose="02040503050406030204" pitchFamily="18" charset="0"/>
                            <a:cs typeface="Calibri" panose="020F0502020204030204" pitchFamily="34" charset="0"/>
                          </a:rPr>
                        </m:ctrlPr>
                      </m:sSubPr>
                      <m:e>
                        <m:r>
                          <a:rPr lang="en-US" sz="2800" b="0" i="1" dirty="0" smtClean="0">
                            <a:latin typeface="Cambria Math" panose="02040503050406030204" pitchFamily="18" charset="0"/>
                            <a:cs typeface="Calibri" panose="020F0502020204030204" pitchFamily="34" charset="0"/>
                          </a:rPr>
                          <m:t>𝑉</m:t>
                        </m:r>
                        <m:r>
                          <a:rPr lang="en-US" sz="2800" b="0" i="1" dirty="0" smtClean="0">
                            <a:latin typeface="Cambria Math" panose="02040503050406030204" pitchFamily="18" charset="0"/>
                            <a:cs typeface="Calibri" panose="020F0502020204030204" pitchFamily="34" charset="0"/>
                          </a:rPr>
                          <m:t>(</m:t>
                        </m:r>
                        <m:r>
                          <a:rPr lang="en-US" sz="2800" b="0" i="1" dirty="0" smtClean="0">
                            <a:latin typeface="Cambria Math" panose="02040503050406030204" pitchFamily="18" charset="0"/>
                            <a:cs typeface="Calibri" panose="020F0502020204030204" pitchFamily="34" charset="0"/>
                          </a:rPr>
                          <m:t>𝑒</m:t>
                        </m:r>
                      </m:e>
                      <m:sub>
                        <m:r>
                          <a:rPr lang="en-US" sz="2800" b="0" i="1" dirty="0" smtClean="0">
                            <a:latin typeface="Cambria Math" panose="02040503050406030204" pitchFamily="18" charset="0"/>
                            <a:cs typeface="Calibri" panose="020F0502020204030204" pitchFamily="34" charset="0"/>
                          </a:rPr>
                          <m:t>𝑟𝑒𝑙𝑒𝑣𝑎𝑛𝑐𝑒</m:t>
                        </m:r>
                        <m:r>
                          <a:rPr lang="en-US" sz="2800" b="0" i="1" dirty="0" smtClean="0">
                            <a:latin typeface="Cambria Math" panose="02040503050406030204" pitchFamily="18" charset="0"/>
                            <a:cs typeface="Calibri" panose="020F0502020204030204" pitchFamily="34" charset="0"/>
                          </a:rPr>
                          <m:t> </m:t>
                        </m:r>
                      </m:sub>
                    </m:sSub>
                    <m:r>
                      <a:rPr lang="en-US" sz="2800" b="0" i="1" dirty="0" smtClean="0">
                        <a:latin typeface="Cambria Math" panose="02040503050406030204" pitchFamily="18" charset="0"/>
                        <a:cs typeface="Calibri" panose="020F0502020204030204" pitchFamily="34" charset="0"/>
                      </a:rPr>
                      <m:t>)</m:t>
                    </m:r>
                  </m:oMath>
                </a14:m>
                <a:r>
                  <a:rPr lang="en-US" sz="2800" b="0" dirty="0">
                    <a:cs typeface="Calibri" panose="020F0502020204030204" pitchFamily="34" charset="0"/>
                  </a:rPr>
                  <a:t>  is large (or other lack-of-fit indications)</a:t>
                </a:r>
              </a:p>
              <a:p>
                <a:pPr marL="0" indent="0">
                  <a:buNone/>
                </a:pPr>
                <a:r>
                  <a:rPr lang="en-US" sz="2800" b="0" dirty="0">
                    <a:cs typeface="Calibri" panose="020F0502020204030204" pitchFamily="34" charset="0"/>
                  </a:rPr>
                  <a:t> </a:t>
                </a:r>
              </a:p>
              <a:p>
                <a:pPr marL="0" indent="0">
                  <a:buNone/>
                </a:pPr>
                <a:r>
                  <a:rPr lang="en-US" dirty="0">
                    <a:ea typeface="Cambria Math" panose="02040503050406030204" pitchFamily="18" charset="0"/>
                    <a:cs typeface="Calibri" panose="020F0502020204030204" pitchFamily="34" charset="0"/>
                  </a:rPr>
                  <a:t>      Large differences in the distributions of   </a:t>
                </a:r>
                <a14:m>
                  <m:oMath xmlns:m="http://schemas.openxmlformats.org/officeDocument/2006/math">
                    <m:sSub>
                      <m:sSubPr>
                        <m:ctrlPr>
                          <a:rPr lang="en-US" i="1" dirty="0">
                            <a:latin typeface="Cambria Math" panose="02040503050406030204" pitchFamily="18" charset="0"/>
                            <a:cs typeface="Calibri" panose="020F0502020204030204" pitchFamily="34" charset="0"/>
                          </a:rPr>
                        </m:ctrlPr>
                      </m:sSubPr>
                      <m:e>
                        <m:r>
                          <a:rPr lang="en-US" i="1" dirty="0">
                            <a:latin typeface="Cambria Math" panose="02040503050406030204" pitchFamily="18" charset="0"/>
                            <a:cs typeface="Calibri" panose="020F0502020204030204" pitchFamily="34" charset="0"/>
                          </a:rPr>
                          <m:t>𝑦</m:t>
                        </m:r>
                      </m:e>
                      <m:sub>
                        <m:r>
                          <a:rPr lang="en-US" i="1" dirty="0">
                            <a:latin typeface="Cambria Math" panose="02040503050406030204" pitchFamily="18" charset="0"/>
                            <a:cs typeface="Calibri" panose="020F0502020204030204" pitchFamily="34" charset="0"/>
                          </a:rPr>
                          <m:t>𝑗</m:t>
                        </m:r>
                        <m:r>
                          <a:rPr lang="en-US" i="1" dirty="0">
                            <a:latin typeface="Cambria Math" panose="02040503050406030204" pitchFamily="18" charset="0"/>
                            <a:cs typeface="Calibri" panose="020F0502020204030204" pitchFamily="34" charset="0"/>
                          </a:rPr>
                          <m:t>, </m:t>
                        </m:r>
                        <m:r>
                          <a:rPr lang="en-US" i="1" dirty="0">
                            <a:latin typeface="Cambria Math" panose="02040503050406030204" pitchFamily="18" charset="0"/>
                            <a:cs typeface="Calibri" panose="020F0502020204030204" pitchFamily="34" charset="0"/>
                          </a:rPr>
                          <m:t>𝑖𝑑𝑒𝑎𝑙</m:t>
                        </m:r>
                      </m:sub>
                    </m:sSub>
                  </m:oMath>
                </a14:m>
                <a:endParaRPr lang="en-US" dirty="0">
                  <a:ea typeface="Cambria Math" panose="02040503050406030204" pitchFamily="18" charset="0"/>
                  <a:cs typeface="Calibri" panose="020F0502020204030204" pitchFamily="34" charset="0"/>
                </a:endParaRPr>
              </a:p>
              <a:p>
                <a:pPr marL="0" indent="0">
                  <a:buNone/>
                </a:pPr>
                <a:r>
                  <a:rPr lang="en-US" dirty="0">
                    <a:ea typeface="Cambria Math" panose="02040503050406030204" pitchFamily="18" charset="0"/>
                    <a:cs typeface="Calibri" panose="020F0502020204030204" pitchFamily="34" charset="0"/>
                  </a:rPr>
                  <a:t> 	in    </a:t>
                </a:r>
                <a:r>
                  <a:rPr lang="en-US" dirty="0">
                    <a:cs typeface="Calibri" panose="020F0502020204030204" pitchFamily="34" charset="0"/>
                  </a:rPr>
                  <a:t>(</a:t>
                </a:r>
                <a14:m>
                  <m:oMath xmlns:m="http://schemas.openxmlformats.org/officeDocument/2006/math">
                    <m:sSub>
                      <m:sSubPr>
                        <m:ctrlPr>
                          <a:rPr lang="en-US" i="1">
                            <a:latin typeface="Cambria Math" panose="02040503050406030204" pitchFamily="18" charset="0"/>
                            <a:ea typeface="Cambria Math" panose="02040503050406030204" pitchFamily="18" charset="0"/>
                            <a:cs typeface="Calibri" panose="020F0502020204030204" pitchFamily="34" charset="0"/>
                          </a:rPr>
                        </m:ctrlPr>
                      </m:sSubPr>
                      <m:e>
                        <m:r>
                          <a:rPr lang="en-US" i="1">
                            <a:latin typeface="Cambria Math" panose="02040503050406030204" pitchFamily="18" charset="0"/>
                            <a:ea typeface="Cambria Math" panose="02040503050406030204" pitchFamily="18" charset="0"/>
                            <a:cs typeface="Calibri" panose="020F0502020204030204" pitchFamily="34" charset="0"/>
                          </a:rPr>
                          <m:t>𝑈</m:t>
                        </m:r>
                      </m:e>
                      <m:sub>
                        <m:r>
                          <a:rPr lang="en-US" i="1">
                            <a:latin typeface="Cambria Math" panose="02040503050406030204" pitchFamily="18" charset="0"/>
                            <a:ea typeface="Cambria Math" panose="02040503050406030204" pitchFamily="18" charset="0"/>
                            <a:cs typeface="Calibri" panose="020F0502020204030204" pitchFamily="34" charset="0"/>
                          </a:rPr>
                          <m:t>𝐴𝑑𝑚𝑖𝑛</m:t>
                        </m:r>
                      </m:sub>
                    </m:sSub>
                  </m:oMath>
                </a14:m>
                <a:r>
                  <a:rPr lang="en-US" dirty="0">
                    <a:cs typeface="Calibri" panose="020F0502020204030204" pitchFamily="34" charset="0"/>
                  </a:rPr>
                  <a:t> ∩ </a:t>
                </a:r>
                <a14:m>
                  <m:oMath xmlns:m="http://schemas.openxmlformats.org/officeDocument/2006/math">
                    <m:sSub>
                      <m:sSubPr>
                        <m:ctrlPr>
                          <a:rPr lang="en-US" i="1">
                            <a:latin typeface="Cambria Math" panose="02040503050406030204" pitchFamily="18" charset="0"/>
                            <a:ea typeface="Cambria Math" panose="02040503050406030204" pitchFamily="18" charset="0"/>
                            <a:cs typeface="Calibri" panose="020F0502020204030204" pitchFamily="34" charset="0"/>
                          </a:rPr>
                        </m:ctrlPr>
                      </m:sSubPr>
                      <m:e>
                        <m:r>
                          <a:rPr lang="en-US" i="1">
                            <a:latin typeface="Cambria Math" panose="02040503050406030204" pitchFamily="18" charset="0"/>
                            <a:ea typeface="Cambria Math" panose="02040503050406030204" pitchFamily="18" charset="0"/>
                            <a:cs typeface="Calibri" panose="020F0502020204030204" pitchFamily="34" charset="0"/>
                          </a:rPr>
                          <m:t>𝑈</m:t>
                        </m:r>
                      </m:e>
                      <m:sub>
                        <m:r>
                          <a:rPr lang="en-US" i="1">
                            <a:latin typeface="Cambria Math" panose="02040503050406030204" pitchFamily="18" charset="0"/>
                            <a:ea typeface="Cambria Math" panose="02040503050406030204" pitchFamily="18" charset="0"/>
                            <a:cs typeface="Calibri" panose="020F0502020204030204" pitchFamily="34" charset="0"/>
                          </a:rPr>
                          <m:t>𝐹𝑢𝑙𝑙</m:t>
                        </m:r>
                      </m:sub>
                    </m:sSub>
                  </m:oMath>
                </a14:m>
                <a:r>
                  <a:rPr lang="en-US" dirty="0">
                    <a:cs typeface="Calibri" panose="020F0502020204030204" pitchFamily="34" charset="0"/>
                  </a:rPr>
                  <a:t> )      vs.   </a:t>
                </a:r>
                <a:r>
                  <a:rPr lang="en-US" dirty="0">
                    <a:ea typeface="Cambria Math" panose="02040503050406030204" pitchFamily="18" charset="0"/>
                    <a:cs typeface="Calibri" panose="020F0502020204030204" pitchFamily="34" charset="0"/>
                  </a:rPr>
                  <a:t>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cs typeface="Calibri" panose="020F0502020204030204" pitchFamily="34" charset="0"/>
                          </a:rPr>
                        </m:ctrlPr>
                      </m:sSubPr>
                      <m:e>
                        <m:r>
                          <a:rPr lang="en-US" b="0" i="1" smtClean="0">
                            <a:latin typeface="Cambria Math" panose="02040503050406030204" pitchFamily="18" charset="0"/>
                            <a:ea typeface="Cambria Math" panose="02040503050406030204" pitchFamily="18" charset="0"/>
                            <a:cs typeface="Calibri" panose="020F0502020204030204" pitchFamily="34" charset="0"/>
                          </a:rPr>
                          <m:t>𝑈</m:t>
                        </m:r>
                      </m:e>
                      <m:sub>
                        <m:r>
                          <a:rPr lang="en-US" b="0" i="1" smtClean="0">
                            <a:latin typeface="Cambria Math" panose="02040503050406030204" pitchFamily="18" charset="0"/>
                            <a:ea typeface="Cambria Math" panose="02040503050406030204" pitchFamily="18" charset="0"/>
                            <a:cs typeface="Calibri" panose="020F0502020204030204" pitchFamily="34" charset="0"/>
                          </a:rPr>
                          <m:t>𝐹𝑢𝑙𝑙</m:t>
                        </m:r>
                      </m:sub>
                    </m:sSub>
                  </m:oMath>
                </a14:m>
                <a:r>
                  <a:rPr lang="en-US" sz="2800" b="0" dirty="0">
                    <a:cs typeface="Calibri" panose="020F0502020204030204" pitchFamily="34" charset="0"/>
                  </a:rPr>
                  <a:t> \ (</a:t>
                </a:r>
                <a14:m>
                  <m:oMath xmlns:m="http://schemas.openxmlformats.org/officeDocument/2006/math">
                    <m:sSub>
                      <m:sSubPr>
                        <m:ctrlPr>
                          <a:rPr lang="en-US" i="1">
                            <a:latin typeface="Cambria Math" panose="02040503050406030204" pitchFamily="18" charset="0"/>
                            <a:ea typeface="Cambria Math" panose="02040503050406030204" pitchFamily="18" charset="0"/>
                            <a:cs typeface="Calibri" panose="020F0502020204030204" pitchFamily="34" charset="0"/>
                          </a:rPr>
                        </m:ctrlPr>
                      </m:sSubPr>
                      <m:e>
                        <m:r>
                          <a:rPr lang="en-US" i="1">
                            <a:latin typeface="Cambria Math" panose="02040503050406030204" pitchFamily="18" charset="0"/>
                            <a:ea typeface="Cambria Math" panose="02040503050406030204" pitchFamily="18" charset="0"/>
                            <a:cs typeface="Calibri" panose="020F0502020204030204" pitchFamily="34" charset="0"/>
                          </a:rPr>
                          <m:t>𝑈</m:t>
                        </m:r>
                      </m:e>
                      <m:sub>
                        <m:r>
                          <a:rPr lang="en-US" i="1">
                            <a:latin typeface="Cambria Math" panose="02040503050406030204" pitchFamily="18" charset="0"/>
                            <a:ea typeface="Cambria Math" panose="02040503050406030204" pitchFamily="18" charset="0"/>
                            <a:cs typeface="Calibri" panose="020F0502020204030204" pitchFamily="34" charset="0"/>
                          </a:rPr>
                          <m:t>𝐴𝑑𝑚𝑖𝑛</m:t>
                        </m:r>
                      </m:sub>
                    </m:sSub>
                  </m:oMath>
                </a14:m>
                <a:r>
                  <a:rPr lang="en-US" sz="2800" b="0" dirty="0">
                    <a:cs typeface="Calibri" panose="020F0502020204030204" pitchFamily="34" charset="0"/>
                  </a:rPr>
                  <a:t> ∩ </a:t>
                </a:r>
                <a14:m>
                  <m:oMath xmlns:m="http://schemas.openxmlformats.org/officeDocument/2006/math">
                    <m:sSub>
                      <m:sSubPr>
                        <m:ctrlPr>
                          <a:rPr lang="en-US" i="1">
                            <a:latin typeface="Cambria Math" panose="02040503050406030204" pitchFamily="18" charset="0"/>
                            <a:ea typeface="Cambria Math" panose="02040503050406030204" pitchFamily="18" charset="0"/>
                            <a:cs typeface="Calibri" panose="020F0502020204030204" pitchFamily="34" charset="0"/>
                          </a:rPr>
                        </m:ctrlPr>
                      </m:sSubPr>
                      <m:e>
                        <m:r>
                          <a:rPr lang="en-US" i="1">
                            <a:latin typeface="Cambria Math" panose="02040503050406030204" pitchFamily="18" charset="0"/>
                            <a:ea typeface="Cambria Math" panose="02040503050406030204" pitchFamily="18" charset="0"/>
                            <a:cs typeface="Calibri" panose="020F0502020204030204" pitchFamily="34" charset="0"/>
                          </a:rPr>
                          <m:t>𝑈</m:t>
                        </m:r>
                      </m:e>
                      <m:sub>
                        <m:r>
                          <a:rPr lang="en-US" i="1">
                            <a:latin typeface="Cambria Math" panose="02040503050406030204" pitchFamily="18" charset="0"/>
                            <a:ea typeface="Cambria Math" panose="02040503050406030204" pitchFamily="18" charset="0"/>
                            <a:cs typeface="Calibri" panose="020F0502020204030204" pitchFamily="34" charset="0"/>
                          </a:rPr>
                          <m:t>𝐹𝑢𝑙𝑙</m:t>
                        </m:r>
                      </m:sub>
                    </m:sSub>
                  </m:oMath>
                </a14:m>
                <a:r>
                  <a:rPr lang="en-US" dirty="0">
                    <a:cs typeface="Calibri" panose="020F0502020204030204" pitchFamily="34" charset="0"/>
                  </a:rPr>
                  <a:t> )</a:t>
                </a:r>
                <a:endParaRPr lang="en-US" sz="2800" b="0" dirty="0">
                  <a:cs typeface="Calibri" panose="020F0502020204030204" pitchFamily="34" charset="0"/>
                </a:endParaRPr>
              </a:p>
              <a:p>
                <a:pPr marL="0" indent="0">
                  <a:buNone/>
                </a:pPr>
                <a:r>
                  <a:rPr lang="en-US" dirty="0">
                    <a:cs typeface="Calibri" panose="020F0502020204030204" pitchFamily="34" charset="0"/>
                  </a:rPr>
                  <a:t>      </a:t>
                </a:r>
                <a:endParaRPr lang="en-US" sz="2800" b="0" dirty="0">
                  <a:cs typeface="Calibri" panose="020F0502020204030204" pitchFamily="34" charset="0"/>
                </a:endParaRPr>
              </a:p>
            </p:txBody>
          </p:sp>
        </mc:Choice>
        <mc:Fallback xmlns="">
          <p:sp>
            <p:nvSpPr>
              <p:cNvPr id="4" name="Content Placeholder 3"/>
              <p:cNvSpPr>
                <a:spLocks noGrp="1" noRot="1" noChangeAspect="1" noMove="1" noResize="1" noEditPoints="1" noAdjustHandles="1" noChangeArrowheads="1" noChangeShapeType="1" noTextEdit="1"/>
              </p:cNvSpPr>
              <p:nvPr>
                <p:ph idx="1"/>
              </p:nvPr>
            </p:nvSpPr>
            <p:spPr>
              <a:xfrm>
                <a:off x="1057275" y="1180407"/>
                <a:ext cx="9693453" cy="5541068"/>
              </a:xfrm>
              <a:blipFill>
                <a:blip r:embed="rId3"/>
                <a:stretch>
                  <a:fillRect l="-1257" t="-2530"/>
                </a:stretch>
              </a:blipFill>
            </p:spPr>
            <p:txBody>
              <a:bodyPr/>
              <a:lstStyle/>
              <a:p>
                <a:r>
                  <a:rPr lang="en-US">
                    <a:noFill/>
                  </a:rPr>
                  <a:t> </a:t>
                </a:r>
              </a:p>
            </p:txBody>
          </p:sp>
        </mc:Fallback>
      </mc:AlternateContent>
      <p:sp>
        <p:nvSpPr>
          <p:cNvPr id="2" name="Slide Number Placeholder 1"/>
          <p:cNvSpPr>
            <a:spLocks noGrp="1"/>
          </p:cNvSpPr>
          <p:nvPr>
            <p:ph type="sldNum" sz="quarter" idx="4294967295"/>
          </p:nvPr>
        </p:nvSpPr>
        <p:spPr/>
        <p:txBody>
          <a:bodyPr/>
          <a:lstStyle/>
          <a:p>
            <a:fld id="{5212C905-FF40-4437-BDDD-7BDE312C732D}" type="slidenum">
              <a:rPr lang="en-US" smtClean="0"/>
              <a:pPr/>
              <a:t>11</a:t>
            </a:fld>
            <a:endParaRPr lang="en-US" dirty="0"/>
          </a:p>
        </p:txBody>
      </p:sp>
    </p:spTree>
    <p:extLst>
      <p:ext uri="{BB962C8B-B14F-4D97-AF65-F5344CB8AC3E}">
        <p14:creationId xmlns:p14="http://schemas.microsoft.com/office/powerpoint/2010/main" val="15290797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32014" y="441769"/>
            <a:ext cx="10821785" cy="805140"/>
          </a:xfrm>
        </p:spPr>
        <p:txBody>
          <a:bodyPr>
            <a:noAutofit/>
          </a:bodyPr>
          <a:lstStyle/>
          <a:p>
            <a:r>
              <a:rPr lang="en-US" sz="3600" b="0" dirty="0">
                <a:latin typeface="+mn-lt"/>
                <a:cs typeface="Calibri" panose="020F0502020204030204" pitchFamily="34" charset="0"/>
              </a:rPr>
              <a:t>III. Application to Integration of Multiple Data Sources (1)</a:t>
            </a:r>
            <a:r>
              <a:rPr lang="en-US" sz="3600" b="0" dirty="0">
                <a:latin typeface="+mj-lt"/>
                <a:cs typeface="Calibri" panose="020F0502020204030204" pitchFamily="34" charset="0"/>
              </a:rPr>
              <a:t> </a:t>
            </a:r>
          </a:p>
        </p:txBody>
      </p:sp>
      <p:sp>
        <p:nvSpPr>
          <p:cNvPr id="4" name="Content Placeholder 3"/>
          <p:cNvSpPr>
            <a:spLocks noGrp="1"/>
          </p:cNvSpPr>
          <p:nvPr>
            <p:ph idx="1"/>
          </p:nvPr>
        </p:nvSpPr>
        <p:spPr>
          <a:xfrm>
            <a:off x="1371600" y="1562794"/>
            <a:ext cx="9091447" cy="4237932"/>
          </a:xfrm>
        </p:spPr>
        <p:txBody>
          <a:bodyPr>
            <a:normAutofit/>
          </a:bodyPr>
          <a:lstStyle/>
          <a:p>
            <a:pPr marL="514350" indent="-514350">
              <a:buAutoNum type="alphaUcPeriod"/>
            </a:pPr>
            <a:r>
              <a:rPr lang="en-US" sz="2800" b="0" dirty="0">
                <a:cs typeface="Calibri" panose="020F0502020204030204" pitchFamily="34" charset="0"/>
              </a:rPr>
              <a:t>Combine survey data with “non-designed data”</a:t>
            </a:r>
          </a:p>
          <a:p>
            <a:pPr marL="0" indent="0">
              <a:buNone/>
            </a:pPr>
            <a:r>
              <a:rPr lang="en-US" dirty="0">
                <a:cs typeface="Calibri" panose="020F0502020204030204" pitchFamily="34" charset="0"/>
              </a:rPr>
              <a:t>       </a:t>
            </a:r>
            <a:r>
              <a:rPr lang="en-US" sz="2800" b="0" dirty="0">
                <a:cs typeface="Calibri" panose="020F0502020204030204" pitchFamily="34" charset="0"/>
              </a:rPr>
              <a:t>(“organic” “big data”:  Groves, 2012;  Couper, 2013; </a:t>
            </a:r>
          </a:p>
          <a:p>
            <a:pPr marL="0" indent="0">
              <a:buNone/>
            </a:pPr>
            <a:r>
              <a:rPr lang="en-US" dirty="0">
                <a:cs typeface="Calibri" panose="020F0502020204030204" pitchFamily="34" charset="0"/>
              </a:rPr>
              <a:t>         </a:t>
            </a:r>
            <a:r>
              <a:rPr lang="en-US" sz="2800" b="0" dirty="0" err="1">
                <a:cs typeface="Calibri" panose="020F0502020204030204" pitchFamily="34" charset="0"/>
              </a:rPr>
              <a:t>Citro</a:t>
            </a:r>
            <a:r>
              <a:rPr lang="en-US" sz="2800" b="0" dirty="0">
                <a:cs typeface="Calibri" panose="020F0502020204030204" pitchFamily="34" charset="0"/>
              </a:rPr>
              <a:t>, 2014; CNSTAT, 2017b, many others)</a:t>
            </a:r>
          </a:p>
          <a:p>
            <a:pPr marL="571500" indent="-571500">
              <a:buFont typeface="Arial" panose="020B0604020202020204" pitchFamily="34" charset="0"/>
              <a:buChar char="•"/>
            </a:pPr>
            <a:endParaRPr lang="en-US" sz="2800" b="0" dirty="0">
              <a:cs typeface="Calibri" panose="020F0502020204030204" pitchFamily="34" charset="0"/>
            </a:endParaRPr>
          </a:p>
          <a:p>
            <a:pPr marL="0" indent="0">
              <a:buNone/>
            </a:pPr>
            <a:r>
              <a:rPr lang="en-US" dirty="0">
                <a:cs typeface="Calibri" panose="020F0502020204030204" pitchFamily="34" charset="0"/>
              </a:rPr>
              <a:t>	</a:t>
            </a:r>
            <a:r>
              <a:rPr lang="en-US" sz="2800" b="0" dirty="0">
                <a:cs typeface="Calibri" panose="020F0502020204030204" pitchFamily="34" charset="0"/>
              </a:rPr>
              <a:t>1.  Many sources of variability</a:t>
            </a:r>
          </a:p>
          <a:p>
            <a:endParaRPr lang="en-US" sz="2800" b="0" dirty="0">
              <a:cs typeface="Calibri" panose="020F0502020204030204" pitchFamily="34" charset="0"/>
            </a:endParaRPr>
          </a:p>
          <a:p>
            <a:pPr marL="0" indent="0">
              <a:buNone/>
            </a:pPr>
            <a:r>
              <a:rPr lang="en-US" dirty="0">
                <a:cs typeface="Calibri" panose="020F0502020204030204" pitchFamily="34" charset="0"/>
              </a:rPr>
              <a:t>	</a:t>
            </a:r>
            <a:r>
              <a:rPr lang="en-US" sz="2800" b="0" dirty="0">
                <a:cs typeface="Calibri" panose="020F0502020204030204" pitchFamily="34" charset="0"/>
              </a:rPr>
              <a:t>2.  All seven dimensions of data quality matter</a:t>
            </a:r>
          </a:p>
          <a:p>
            <a:endParaRPr lang="en-US" sz="2800" b="0" dirty="0">
              <a:latin typeface="+mj-lt"/>
              <a:cs typeface="Calibri" panose="020F0502020204030204" pitchFamily="34" charset="0"/>
            </a:endParaRPr>
          </a:p>
          <a:p>
            <a:endParaRPr lang="en-US" sz="3200" dirty="0"/>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12</a:t>
            </a:fld>
            <a:endParaRPr lang="en-US" dirty="0"/>
          </a:p>
        </p:txBody>
      </p:sp>
    </p:spTree>
    <p:extLst>
      <p:ext uri="{BB962C8B-B14F-4D97-AF65-F5344CB8AC3E}">
        <p14:creationId xmlns:p14="http://schemas.microsoft.com/office/powerpoint/2010/main" val="841105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81149" y="136525"/>
            <a:ext cx="9558251" cy="840220"/>
          </a:xfrm>
        </p:spPr>
        <p:txBody>
          <a:bodyPr>
            <a:noAutofit/>
          </a:bodyPr>
          <a:lstStyle/>
          <a:p>
            <a:r>
              <a:rPr lang="en-US" sz="3600" b="0" dirty="0">
                <a:latin typeface="+mn-lt"/>
                <a:cs typeface="Calibri" panose="020F0502020204030204" pitchFamily="34" charset="0"/>
              </a:rPr>
              <a:t>III. Multiple Data Sources (2)</a:t>
            </a:r>
          </a:p>
        </p:txBody>
      </p:sp>
      <p:sp>
        <p:nvSpPr>
          <p:cNvPr id="4" name="Content Placeholder 3"/>
          <p:cNvSpPr>
            <a:spLocks noGrp="1"/>
          </p:cNvSpPr>
          <p:nvPr>
            <p:ph idx="1"/>
          </p:nvPr>
        </p:nvSpPr>
        <p:spPr>
          <a:xfrm>
            <a:off x="1101040" y="1064029"/>
            <a:ext cx="10461964" cy="4937511"/>
          </a:xfrm>
        </p:spPr>
        <p:txBody>
          <a:bodyPr>
            <a:normAutofit fontScale="92500" lnSpcReduction="10000"/>
          </a:bodyPr>
          <a:lstStyle/>
          <a:p>
            <a:pPr marL="0" indent="0">
              <a:buNone/>
            </a:pPr>
            <a:r>
              <a:rPr lang="en-US" sz="3000" b="0" dirty="0">
                <a:cs typeface="Calibri" panose="020F0502020204030204" pitchFamily="34" charset="0"/>
              </a:rPr>
              <a:t>B.  Many examples (</a:t>
            </a:r>
            <a:r>
              <a:rPr lang="en-US" sz="3000" dirty="0">
                <a:cs typeface="Calibri" panose="020F0502020204030204" pitchFamily="34" charset="0"/>
              </a:rPr>
              <a:t>adaptive design; </a:t>
            </a:r>
            <a:r>
              <a:rPr lang="en-US" sz="3000" b="0" dirty="0">
                <a:cs typeface="Calibri" panose="020F0502020204030204" pitchFamily="34" charset="0"/>
              </a:rPr>
              <a:t>append data; edit; imputation) </a:t>
            </a:r>
          </a:p>
          <a:p>
            <a:pPr marL="0" indent="0">
              <a:buNone/>
            </a:pPr>
            <a:endParaRPr lang="en-US" sz="3000" b="0" dirty="0">
              <a:cs typeface="Calibri" panose="020F0502020204030204" pitchFamily="34" charset="0"/>
            </a:endParaRPr>
          </a:p>
          <a:p>
            <a:pPr marL="0" indent="0">
              <a:buNone/>
            </a:pPr>
            <a:r>
              <a:rPr lang="en-US" sz="3000" b="0" dirty="0">
                <a:cs typeface="Calibri" panose="020F0502020204030204" pitchFamily="34" charset="0"/>
              </a:rPr>
              <a:t>C. Focus here:  “backbone and bridge”: </a:t>
            </a:r>
          </a:p>
          <a:p>
            <a:pPr marL="0" indent="0">
              <a:buNone/>
            </a:pPr>
            <a:endParaRPr lang="en-US" sz="3000" b="0" dirty="0">
              <a:cs typeface="Calibri" panose="020F0502020204030204" pitchFamily="34" charset="0"/>
            </a:endParaRPr>
          </a:p>
          <a:p>
            <a:pPr marL="0" indent="0">
              <a:buNone/>
            </a:pPr>
            <a:r>
              <a:rPr lang="en-US" sz="3000" dirty="0">
                <a:cs typeface="Calibri" panose="020F0502020204030204" pitchFamily="34" charset="0"/>
              </a:rPr>
              <a:t>     </a:t>
            </a:r>
            <a:r>
              <a:rPr lang="en-US" sz="3000" b="0" dirty="0">
                <a:cs typeface="Calibri" panose="020F0502020204030204" pitchFamily="34" charset="0"/>
              </a:rPr>
              <a:t>“Backbone”: </a:t>
            </a:r>
            <a:r>
              <a:rPr lang="en-US" sz="3000" b="0" dirty="0"/>
              <a:t>Administrative record sets</a:t>
            </a:r>
          </a:p>
          <a:p>
            <a:pPr marL="285750" indent="-285750">
              <a:buFont typeface="Arial" panose="020B0604020202020204" pitchFamily="34" charset="0"/>
              <a:buChar char="•"/>
            </a:pPr>
            <a:endParaRPr lang="en-US" sz="3000" b="0" dirty="0"/>
          </a:p>
          <a:p>
            <a:pPr marL="0" indent="0">
              <a:buNone/>
            </a:pPr>
            <a:r>
              <a:rPr lang="en-US" sz="3000" b="0" dirty="0">
                <a:cs typeface="Calibri" panose="020F0502020204030204" pitchFamily="34" charset="0"/>
              </a:rPr>
              <a:t>     “Bridge”: </a:t>
            </a:r>
            <a:r>
              <a:rPr lang="en-US" sz="3000" b="0" dirty="0"/>
              <a:t>Supplementary sample surveys to “fill in the  </a:t>
            </a:r>
          </a:p>
          <a:p>
            <a:pPr marL="0" indent="0">
              <a:buNone/>
            </a:pPr>
            <a:r>
              <a:rPr lang="en-US" sz="3000" dirty="0"/>
              <a:t>    </a:t>
            </a:r>
            <a:r>
              <a:rPr lang="en-US" sz="3000" b="0" dirty="0"/>
              <a:t>   gaps” (calibrate definitions; cover missing groups) </a:t>
            </a:r>
          </a:p>
          <a:p>
            <a:pPr marL="285750" indent="-285750">
              <a:buFont typeface="Arial" panose="020B0604020202020204" pitchFamily="34" charset="0"/>
              <a:buChar char="•"/>
            </a:pPr>
            <a:endParaRPr lang="en-US" sz="3000" b="0" dirty="0">
              <a:cs typeface="Calibri" panose="020F0502020204030204" pitchFamily="34" charset="0"/>
            </a:endParaRPr>
          </a:p>
          <a:p>
            <a:pPr marL="0" indent="0">
              <a:buNone/>
            </a:pPr>
            <a:r>
              <a:rPr lang="en-US" sz="3000" b="0" dirty="0">
                <a:cs typeface="Calibri" panose="020F0502020204030204" pitchFamily="34" charset="0"/>
              </a:rPr>
              <a:t>     Ex: Current Employment Survey; small domain </a:t>
            </a:r>
            <a:r>
              <a:rPr lang="en-US" sz="3000" b="0" dirty="0" err="1">
                <a:cs typeface="Calibri" panose="020F0502020204030204" pitchFamily="34" charset="0"/>
              </a:rPr>
              <a:t>est</a:t>
            </a:r>
            <a:endParaRPr lang="en-US" sz="3000" b="0" dirty="0">
              <a:cs typeface="Calibri" panose="020F0502020204030204" pitchFamily="34" charset="0"/>
            </a:endParaRPr>
          </a:p>
          <a:p>
            <a:endParaRPr lang="en-US" sz="3200" dirty="0"/>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13</a:t>
            </a:fld>
            <a:endParaRPr lang="en-US" dirty="0"/>
          </a:p>
        </p:txBody>
      </p:sp>
    </p:spTree>
    <p:extLst>
      <p:ext uri="{BB962C8B-B14F-4D97-AF65-F5344CB8AC3E}">
        <p14:creationId xmlns:p14="http://schemas.microsoft.com/office/powerpoint/2010/main" val="1727329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98022" y="0"/>
            <a:ext cx="9641378" cy="1143000"/>
          </a:xfrm>
        </p:spPr>
        <p:txBody>
          <a:bodyPr>
            <a:noAutofit/>
          </a:bodyPr>
          <a:lstStyle/>
          <a:p>
            <a:r>
              <a:rPr lang="en-US" sz="3600" b="0" dirty="0">
                <a:latin typeface="+mn-lt"/>
                <a:cs typeface="Calibri" panose="020F0502020204030204" pitchFamily="34" charset="0"/>
              </a:rPr>
              <a:t>III. Multiple Data Sources (3)</a:t>
            </a:r>
          </a:p>
        </p:txBody>
      </p:sp>
      <p:sp>
        <p:nvSpPr>
          <p:cNvPr id="4" name="Content Placeholder 3"/>
          <p:cNvSpPr>
            <a:spLocks noGrp="1"/>
          </p:cNvSpPr>
          <p:nvPr>
            <p:ph idx="1"/>
          </p:nvPr>
        </p:nvSpPr>
        <p:spPr>
          <a:xfrm>
            <a:off x="1358536" y="1366339"/>
            <a:ext cx="9496697" cy="4825701"/>
          </a:xfrm>
        </p:spPr>
        <p:txBody>
          <a:bodyPr>
            <a:normAutofit/>
          </a:bodyPr>
          <a:lstStyle/>
          <a:p>
            <a:pPr marL="0" indent="0">
              <a:buNone/>
            </a:pPr>
            <a:r>
              <a:rPr lang="en-US" b="0" dirty="0">
                <a:cs typeface="Calibri" panose="020F0502020204030204" pitchFamily="34" charset="0"/>
              </a:rPr>
              <a:t>D. Accuracy (MSE – TSE; interval properties): Quantitative</a:t>
            </a:r>
          </a:p>
          <a:p>
            <a:pPr lvl="1"/>
            <a:r>
              <a:rPr lang="en-US" sz="2800" b="0" dirty="0">
                <a:cs typeface="Calibri" panose="020F0502020204030204" pitchFamily="34" charset="0"/>
              </a:rPr>
              <a:t>Population coverage for each data source; </a:t>
            </a:r>
          </a:p>
          <a:p>
            <a:pPr marL="457200" lvl="1" indent="0">
              <a:buNone/>
            </a:pPr>
            <a:r>
              <a:rPr lang="en-US" sz="2800" dirty="0">
                <a:cs typeface="Calibri" panose="020F0502020204030204" pitchFamily="34" charset="0"/>
              </a:rPr>
              <a:t>      </a:t>
            </a:r>
            <a:r>
              <a:rPr lang="en-US" sz="2800" b="0" dirty="0">
                <a:cs typeface="Calibri" panose="020F0502020204030204" pitchFamily="34" charset="0"/>
              </a:rPr>
              <a:t>overlap (multiple-frame “domain sizes”)?</a:t>
            </a:r>
          </a:p>
          <a:p>
            <a:pPr lvl="1"/>
            <a:r>
              <a:rPr lang="en-US" sz="2800" b="0" dirty="0">
                <a:cs typeface="Calibri" panose="020F0502020204030204" pitchFamily="34" charset="0"/>
              </a:rPr>
              <a:t>Incomplete-data patterns (unit, period, item) </a:t>
            </a:r>
          </a:p>
          <a:p>
            <a:pPr marL="0" indent="0">
              <a:buNone/>
            </a:pPr>
            <a:r>
              <a:rPr lang="en-US" dirty="0">
                <a:cs typeface="Calibri" panose="020F0502020204030204" pitchFamily="34" charset="0"/>
              </a:rPr>
              <a:t>	</a:t>
            </a:r>
            <a:r>
              <a:rPr lang="en-US" b="0" dirty="0">
                <a:cs typeface="Calibri" panose="020F0502020204030204" pitchFamily="34" charset="0"/>
              </a:rPr>
              <a:t>and related record-linkage quality?</a:t>
            </a:r>
          </a:p>
          <a:p>
            <a:pPr lvl="1"/>
            <a:r>
              <a:rPr lang="en-US" sz="2800" b="0" dirty="0">
                <a:cs typeface="Calibri" panose="020F0502020204030204" pitchFamily="34" charset="0"/>
              </a:rPr>
              <a:t>Quality of model fit, per small domain literature </a:t>
            </a:r>
          </a:p>
          <a:p>
            <a:pPr marL="457200" lvl="1" indent="0">
              <a:buNone/>
            </a:pPr>
            <a:r>
              <a:rPr lang="en-US" sz="2800" dirty="0">
                <a:cs typeface="Calibri" panose="020F0502020204030204" pitchFamily="34" charset="0"/>
              </a:rPr>
              <a:t>	</a:t>
            </a:r>
            <a:r>
              <a:rPr lang="en-US" sz="2800" b="0" dirty="0">
                <a:cs typeface="Calibri" panose="020F0502020204030204" pitchFamily="34" charset="0"/>
              </a:rPr>
              <a:t>(e.g., Rao and Molina, 2015)</a:t>
            </a:r>
          </a:p>
          <a:p>
            <a:endParaRPr lang="en-US" b="0" dirty="0">
              <a:cs typeface="Calibri" panose="020F0502020204030204" pitchFamily="34" charset="0"/>
            </a:endParaRPr>
          </a:p>
          <a:p>
            <a:pPr lvl="1"/>
            <a:r>
              <a:rPr lang="en-US" sz="2800" b="0" dirty="0">
                <a:cs typeface="Calibri" panose="020F0502020204030204" pitchFamily="34" charset="0"/>
              </a:rPr>
              <a:t>Qualitative: Original goals &amp; management of source – Implications for error diagnosis and control?</a:t>
            </a:r>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14</a:t>
            </a:fld>
            <a:endParaRPr lang="en-US" dirty="0"/>
          </a:p>
        </p:txBody>
      </p:sp>
    </p:spTree>
    <p:extLst>
      <p:ext uri="{BB962C8B-B14F-4D97-AF65-F5344CB8AC3E}">
        <p14:creationId xmlns:p14="http://schemas.microsoft.com/office/powerpoint/2010/main" val="27841264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61703" y="546544"/>
            <a:ext cx="10189025" cy="722586"/>
          </a:xfrm>
        </p:spPr>
        <p:txBody>
          <a:bodyPr>
            <a:noAutofit/>
          </a:bodyPr>
          <a:lstStyle/>
          <a:p>
            <a:r>
              <a:rPr lang="en-US" sz="3600" b="0" dirty="0">
                <a:latin typeface="+mn-lt"/>
                <a:cs typeface="Calibri" panose="020F0502020204030204" pitchFamily="34" charset="0"/>
              </a:rPr>
              <a:t>III. Multiple Data Sources (4) </a:t>
            </a:r>
            <a:r>
              <a:rPr lang="en-US" sz="3600" b="0" dirty="0">
                <a:latin typeface="+mj-lt"/>
                <a:cs typeface="Calibri" panose="020F0502020204030204" pitchFamily="34" charset="0"/>
              </a:rPr>
              <a:t> </a:t>
            </a:r>
          </a:p>
        </p:txBody>
      </p:sp>
      <p:sp>
        <p:nvSpPr>
          <p:cNvPr id="4" name="Content Placeholder 3"/>
          <p:cNvSpPr>
            <a:spLocks noGrp="1"/>
          </p:cNvSpPr>
          <p:nvPr>
            <p:ph idx="1"/>
          </p:nvPr>
        </p:nvSpPr>
        <p:spPr>
          <a:xfrm>
            <a:off x="717896" y="1435671"/>
            <a:ext cx="10119733" cy="4876800"/>
          </a:xfrm>
        </p:spPr>
        <p:txBody>
          <a:bodyPr>
            <a:noAutofit/>
          </a:bodyPr>
          <a:lstStyle/>
          <a:p>
            <a:pPr marL="976312" indent="-514350">
              <a:buAutoNum type="alphaUcPeriod" startAt="5"/>
            </a:pPr>
            <a:r>
              <a:rPr lang="en-US" b="0" dirty="0">
                <a:cs typeface="Calibri" panose="020F0502020204030204" pitchFamily="34" charset="0"/>
              </a:rPr>
              <a:t>Comparability: Unit-level conceptual model with </a:t>
            </a:r>
          </a:p>
          <a:p>
            <a:pPr marL="233362" indent="0">
              <a:buNone/>
            </a:pPr>
            <a:r>
              <a:rPr lang="en-US" dirty="0">
                <a:cs typeface="Calibri" panose="020F0502020204030204" pitchFamily="34" charset="0"/>
              </a:rPr>
              <a:t>	  </a:t>
            </a:r>
            <a:r>
              <a:rPr lang="en-US" b="0" dirty="0">
                <a:cs typeface="Calibri" panose="020F0502020204030204" pitchFamily="34" charset="0"/>
              </a:rPr>
              <a:t>terms reflecting differences in concepts captured </a:t>
            </a:r>
          </a:p>
          <a:p>
            <a:pPr marL="233362" indent="0">
              <a:buNone/>
            </a:pPr>
            <a:r>
              <a:rPr lang="en-US" dirty="0">
                <a:cs typeface="Calibri" panose="020F0502020204030204" pitchFamily="34" charset="0"/>
              </a:rPr>
              <a:t>	  </a:t>
            </a:r>
            <a:r>
              <a:rPr lang="en-US" b="0" dirty="0">
                <a:cs typeface="Calibri" panose="020F0502020204030204" pitchFamily="34" charset="0"/>
              </a:rPr>
              <a:t>through multiple sources </a:t>
            </a:r>
          </a:p>
          <a:p>
            <a:pPr marL="233362" indent="0">
              <a:buNone/>
            </a:pPr>
            <a:endParaRPr lang="en-US" b="0" dirty="0">
              <a:cs typeface="Calibri" panose="020F0502020204030204" pitchFamily="34" charset="0"/>
            </a:endParaRPr>
          </a:p>
          <a:p>
            <a:pPr marL="919162" lvl="1"/>
            <a:r>
              <a:rPr lang="en-US" sz="2800" b="0" dirty="0">
                <a:cs typeface="Calibri" panose="020F0502020204030204" pitchFamily="34" charset="0"/>
              </a:rPr>
              <a:t>Quantitative: Sufficient identifying information </a:t>
            </a:r>
          </a:p>
          <a:p>
            <a:pPr marL="690562" lvl="1" indent="0">
              <a:buNone/>
            </a:pPr>
            <a:r>
              <a:rPr lang="en-US" sz="2800" b="0" dirty="0">
                <a:cs typeface="Calibri" panose="020F0502020204030204" pitchFamily="34" charset="0"/>
              </a:rPr>
              <a:t>	  to estimate key terms in the conceptual model?</a:t>
            </a:r>
          </a:p>
          <a:p>
            <a:pPr marL="461962"/>
            <a:endParaRPr lang="en-US" b="0" dirty="0">
              <a:cs typeface="Calibri" panose="020F0502020204030204" pitchFamily="34" charset="0"/>
            </a:endParaRPr>
          </a:p>
          <a:p>
            <a:pPr marL="919162" lvl="1"/>
            <a:r>
              <a:rPr lang="en-US" sz="2800" b="0" dirty="0">
                <a:cs typeface="Calibri" panose="020F0502020204030204" pitchFamily="34" charset="0"/>
              </a:rPr>
              <a:t>  Qualitative: Model identification information unavailable; </a:t>
            </a:r>
          </a:p>
          <a:p>
            <a:pPr marL="233362" indent="0">
              <a:buNone/>
            </a:pPr>
            <a:r>
              <a:rPr lang="en-US" b="0" dirty="0">
                <a:cs typeface="Calibri" panose="020F0502020204030204" pitchFamily="34" charset="0"/>
              </a:rPr>
              <a:t>	   try Bayesian elicitation (O’Hagan et al., 2006)? </a:t>
            </a:r>
            <a:endParaRPr lang="en-US" b="0" dirty="0"/>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15</a:t>
            </a:fld>
            <a:endParaRPr lang="en-US" dirty="0"/>
          </a:p>
        </p:txBody>
      </p:sp>
    </p:spTree>
    <p:extLst>
      <p:ext uri="{BB962C8B-B14F-4D97-AF65-F5344CB8AC3E}">
        <p14:creationId xmlns:p14="http://schemas.microsoft.com/office/powerpoint/2010/main" val="928562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46760" y="0"/>
            <a:ext cx="9692640" cy="1143000"/>
          </a:xfrm>
        </p:spPr>
        <p:txBody>
          <a:bodyPr>
            <a:noAutofit/>
          </a:bodyPr>
          <a:lstStyle/>
          <a:p>
            <a:r>
              <a:rPr lang="en-US" sz="3600" b="0" dirty="0">
                <a:latin typeface="+mn-lt"/>
                <a:cs typeface="Calibri" panose="020F0502020204030204" pitchFamily="34" charset="0"/>
              </a:rPr>
              <a:t>III. Multiple Data Sources (5)</a:t>
            </a:r>
          </a:p>
        </p:txBody>
      </p:sp>
      <p:sp>
        <p:nvSpPr>
          <p:cNvPr id="4" name="Content Placeholder 3"/>
          <p:cNvSpPr>
            <a:spLocks noGrp="1"/>
          </p:cNvSpPr>
          <p:nvPr>
            <p:ph idx="1"/>
          </p:nvPr>
        </p:nvSpPr>
        <p:spPr>
          <a:xfrm>
            <a:off x="1172095" y="1366339"/>
            <a:ext cx="9879082" cy="4825701"/>
          </a:xfrm>
        </p:spPr>
        <p:txBody>
          <a:bodyPr>
            <a:normAutofit/>
          </a:bodyPr>
          <a:lstStyle/>
          <a:p>
            <a:pPr marL="0" indent="0">
              <a:buNone/>
            </a:pPr>
            <a:r>
              <a:rPr lang="en-US" b="0" dirty="0"/>
              <a:t>F. Cross-Sectional and Temporal Granularity</a:t>
            </a:r>
          </a:p>
          <a:p>
            <a:endParaRPr lang="en-US" b="0" dirty="0"/>
          </a:p>
          <a:p>
            <a:pPr lvl="1"/>
            <a:r>
              <a:rPr lang="en-US" sz="2800" b="0" dirty="0"/>
              <a:t>Quantitative: Unit-level model with classificatory  </a:t>
            </a:r>
          </a:p>
          <a:p>
            <a:pPr marL="0" indent="0">
              <a:buNone/>
            </a:pPr>
            <a:r>
              <a:rPr lang="en-US" b="0" dirty="0"/>
              <a:t>     	(e.g., demographic), spatial and time effects</a:t>
            </a:r>
          </a:p>
          <a:p>
            <a:endParaRPr lang="en-US" b="0" dirty="0"/>
          </a:p>
          <a:p>
            <a:pPr lvl="1"/>
            <a:r>
              <a:rPr lang="en-US" sz="2800" b="0" dirty="0"/>
              <a:t>Qualitative: Important scientific insights or policy </a:t>
            </a:r>
          </a:p>
          <a:p>
            <a:pPr marL="0" indent="0">
              <a:buNone/>
            </a:pPr>
            <a:r>
              <a:rPr lang="en-US" b="0" dirty="0"/>
              <a:t>	decisions fundamentally aligned with finer structure?</a:t>
            </a:r>
          </a:p>
          <a:p>
            <a:pPr marL="0" indent="0">
              <a:buNone/>
            </a:pPr>
            <a:r>
              <a:rPr lang="en-US" b="0" dirty="0"/>
              <a:t>	(Cf. debates over “personalized medicine” vs. </a:t>
            </a:r>
          </a:p>
          <a:p>
            <a:pPr marL="0" indent="0">
              <a:buNone/>
            </a:pPr>
            <a:r>
              <a:rPr lang="en-US" b="0" dirty="0"/>
              <a:t>	broad public-health interventions; funding allocation)</a:t>
            </a:r>
          </a:p>
          <a:p>
            <a:endParaRPr lang="en-US" sz="3200" b="0" dirty="0"/>
          </a:p>
          <a:p>
            <a:endParaRPr lang="en-US" sz="3200" b="0" dirty="0"/>
          </a:p>
          <a:p>
            <a:endParaRPr lang="en-US" sz="3200" b="0" dirty="0"/>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16</a:t>
            </a:fld>
            <a:endParaRPr lang="en-US" dirty="0"/>
          </a:p>
        </p:txBody>
      </p:sp>
    </p:spTree>
    <p:extLst>
      <p:ext uri="{BB962C8B-B14F-4D97-AF65-F5344CB8AC3E}">
        <p14:creationId xmlns:p14="http://schemas.microsoft.com/office/powerpoint/2010/main" val="40856658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6829" y="187628"/>
            <a:ext cx="9832571" cy="794480"/>
          </a:xfrm>
        </p:spPr>
        <p:txBody>
          <a:bodyPr>
            <a:noAutofit/>
          </a:bodyPr>
          <a:lstStyle/>
          <a:p>
            <a:r>
              <a:rPr lang="en-US" sz="3600" b="0" dirty="0">
                <a:latin typeface="+mn-lt"/>
                <a:cs typeface="Calibri" panose="020F0502020204030204" pitchFamily="34" charset="0"/>
              </a:rPr>
              <a:t>III. Multiple Data Sources (6)</a:t>
            </a:r>
          </a:p>
        </p:txBody>
      </p:sp>
      <p:sp>
        <p:nvSpPr>
          <p:cNvPr id="4" name="Content Placeholder 3"/>
          <p:cNvSpPr>
            <a:spLocks noGrp="1"/>
          </p:cNvSpPr>
          <p:nvPr>
            <p:ph idx="1"/>
          </p:nvPr>
        </p:nvSpPr>
        <p:spPr>
          <a:xfrm>
            <a:off x="866775" y="1181100"/>
            <a:ext cx="10367282" cy="5076011"/>
          </a:xfrm>
        </p:spPr>
        <p:txBody>
          <a:bodyPr>
            <a:normAutofit/>
          </a:bodyPr>
          <a:lstStyle/>
          <a:p>
            <a:pPr marL="514350" indent="-514350">
              <a:buAutoNum type="alphaUcPeriod" startAt="7"/>
            </a:pPr>
            <a:r>
              <a:rPr lang="en-US" b="0" dirty="0"/>
              <a:t>Punctuality</a:t>
            </a:r>
          </a:p>
          <a:p>
            <a:pPr marL="514350" indent="-514350">
              <a:buAutoNum type="alphaUcPeriod" startAt="7"/>
            </a:pPr>
            <a:endParaRPr lang="en-US" b="0" dirty="0"/>
          </a:p>
          <a:p>
            <a:pPr lvl="1"/>
            <a:r>
              <a:rPr lang="en-US" sz="2800" b="0" dirty="0"/>
              <a:t>Quantitative: Unit-level model for volatility of key </a:t>
            </a:r>
            <a:r>
              <a:rPr lang="en-US" sz="2800" b="0" dirty="0" err="1"/>
              <a:t>estimands</a:t>
            </a:r>
            <a:r>
              <a:rPr lang="en-US" sz="2800" b="0" dirty="0"/>
              <a:t>, </a:t>
            </a:r>
          </a:p>
          <a:p>
            <a:pPr marL="457200" lvl="1" indent="0">
              <a:buNone/>
            </a:pPr>
            <a:r>
              <a:rPr lang="en-US" sz="2800" dirty="0"/>
              <a:t>     </a:t>
            </a:r>
            <a:r>
              <a:rPr lang="en-US" sz="2800" b="0" dirty="0"/>
              <a:t>on time scale aligned with publication lags</a:t>
            </a:r>
          </a:p>
          <a:p>
            <a:endParaRPr lang="en-US" b="0" dirty="0"/>
          </a:p>
          <a:p>
            <a:pPr lvl="1"/>
            <a:r>
              <a:rPr lang="en-US" sz="2800" b="0" dirty="0"/>
              <a:t>Qualitative: More punctual estimates </a:t>
            </a:r>
            <a:r>
              <a:rPr lang="en-US" sz="2800" dirty="0"/>
              <a:t>support </a:t>
            </a:r>
            <a:r>
              <a:rPr lang="en-US" sz="2800" b="0" dirty="0"/>
              <a:t>better decisions? </a:t>
            </a:r>
            <a:r>
              <a:rPr lang="en-US" sz="2800" b="0" dirty="0">
                <a:solidFill>
                  <a:srgbClr val="C00000"/>
                </a:solidFill>
              </a:rPr>
              <a:t> Use cases? Trade-offs with other quality dimensions?</a:t>
            </a:r>
          </a:p>
          <a:p>
            <a:pPr marL="0" indent="0">
              <a:buNone/>
            </a:pPr>
            <a:r>
              <a:rPr lang="en-US" b="0" dirty="0">
                <a:solidFill>
                  <a:srgbClr val="C00000"/>
                </a:solidFill>
              </a:rPr>
              <a:t>	</a:t>
            </a:r>
            <a:r>
              <a:rPr lang="en-US" b="0" dirty="0"/>
              <a:t>Ex: </a:t>
            </a:r>
            <a:r>
              <a:rPr lang="en-US" dirty="0"/>
              <a:t>Recent Household Pulse and Small Business Pulse Surveys</a:t>
            </a:r>
          </a:p>
          <a:p>
            <a:pPr marL="0" indent="0">
              <a:buNone/>
            </a:pPr>
            <a:r>
              <a:rPr lang="en-US" b="0" dirty="0"/>
              <a:t>	Ex: Consumer price index – annual, monthly, hourly? </a:t>
            </a:r>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17</a:t>
            </a:fld>
            <a:endParaRPr lang="en-US" dirty="0"/>
          </a:p>
        </p:txBody>
      </p:sp>
    </p:spTree>
    <p:extLst>
      <p:ext uri="{BB962C8B-B14F-4D97-AF65-F5344CB8AC3E}">
        <p14:creationId xmlns:p14="http://schemas.microsoft.com/office/powerpoint/2010/main" val="37309563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81446" y="0"/>
            <a:ext cx="9757954" cy="1143000"/>
          </a:xfrm>
        </p:spPr>
        <p:txBody>
          <a:bodyPr>
            <a:noAutofit/>
          </a:bodyPr>
          <a:lstStyle/>
          <a:p>
            <a:r>
              <a:rPr lang="en-US" sz="3600" b="0" dirty="0">
                <a:latin typeface="+mn-lt"/>
                <a:cs typeface="Calibri" panose="020F0502020204030204" pitchFamily="34" charset="0"/>
              </a:rPr>
              <a:t>III. Multiple Data Sources (7)</a:t>
            </a:r>
          </a:p>
        </p:txBody>
      </p:sp>
      <p:sp>
        <p:nvSpPr>
          <p:cNvPr id="4" name="Content Placeholder 3"/>
          <p:cNvSpPr>
            <a:spLocks noGrp="1"/>
          </p:cNvSpPr>
          <p:nvPr>
            <p:ph idx="1"/>
          </p:nvPr>
        </p:nvSpPr>
        <p:spPr>
          <a:xfrm>
            <a:off x="1064029" y="1366339"/>
            <a:ext cx="10052462" cy="4825701"/>
          </a:xfrm>
        </p:spPr>
        <p:txBody>
          <a:bodyPr>
            <a:normAutofit/>
          </a:bodyPr>
          <a:lstStyle/>
          <a:p>
            <a:pPr marL="0" indent="0">
              <a:buNone/>
            </a:pPr>
            <a:r>
              <a:rPr lang="en-US" sz="2800" b="0" dirty="0"/>
              <a:t>H. Relevance: Unit-level models to assess “distance” of </a:t>
            </a:r>
          </a:p>
          <a:p>
            <a:pPr marL="0" indent="0">
              <a:buNone/>
            </a:pPr>
            <a:r>
              <a:rPr lang="en-US" sz="2800" b="0" dirty="0"/>
              <a:t>     idealized concept (income, health status, education) </a:t>
            </a:r>
          </a:p>
          <a:p>
            <a:pPr marL="0" indent="0">
              <a:buNone/>
            </a:pPr>
            <a:r>
              <a:rPr lang="en-US" sz="2800" b="0" dirty="0"/>
              <a:t>     from measures available in different data sources</a:t>
            </a:r>
          </a:p>
          <a:p>
            <a:endParaRPr lang="en-US" sz="2800" b="0" dirty="0"/>
          </a:p>
          <a:p>
            <a:r>
              <a:rPr lang="en-US" sz="2800" b="0" dirty="0"/>
              <a:t>    Quantitative: Models based on direct comparison; </a:t>
            </a:r>
          </a:p>
          <a:p>
            <a:pPr marL="0" indent="0">
              <a:buNone/>
            </a:pPr>
            <a:r>
              <a:rPr lang="en-US" sz="2800" b="0" dirty="0"/>
              <a:t>    	latent-variable distance</a:t>
            </a:r>
          </a:p>
          <a:p>
            <a:endParaRPr lang="en-US" sz="2800" b="0" dirty="0"/>
          </a:p>
          <a:p>
            <a:r>
              <a:rPr lang="en-US" sz="2800" b="0" dirty="0"/>
              <a:t>     Qualitative: Analyze admin record goals &amp; processes </a:t>
            </a:r>
          </a:p>
          <a:p>
            <a:endParaRPr lang="en-US" sz="2800" b="0" dirty="0"/>
          </a:p>
          <a:p>
            <a:endParaRPr lang="en-US" sz="2800" b="0" dirty="0"/>
          </a:p>
          <a:p>
            <a:endParaRPr lang="en-US" sz="2800" b="0" dirty="0"/>
          </a:p>
          <a:p>
            <a:endParaRPr lang="en-US" sz="2800" b="0" dirty="0"/>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18</a:t>
            </a:fld>
            <a:endParaRPr lang="en-US" dirty="0"/>
          </a:p>
        </p:txBody>
      </p:sp>
    </p:spTree>
    <p:extLst>
      <p:ext uri="{BB962C8B-B14F-4D97-AF65-F5344CB8AC3E}">
        <p14:creationId xmlns:p14="http://schemas.microsoft.com/office/powerpoint/2010/main" val="4077516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14895" y="0"/>
            <a:ext cx="9724505" cy="1143000"/>
          </a:xfrm>
        </p:spPr>
        <p:txBody>
          <a:bodyPr>
            <a:noAutofit/>
          </a:bodyPr>
          <a:lstStyle/>
          <a:p>
            <a:r>
              <a:rPr lang="en-US" sz="3600" b="0" dirty="0">
                <a:latin typeface="+mn-lt"/>
                <a:cs typeface="Calibri" panose="020F0502020204030204" pitchFamily="34" charset="0"/>
              </a:rPr>
              <a:t>III. Multiple Data Sources (8)</a:t>
            </a:r>
          </a:p>
        </p:txBody>
      </p:sp>
      <p:sp>
        <p:nvSpPr>
          <p:cNvPr id="4" name="Content Placeholder 3"/>
          <p:cNvSpPr>
            <a:spLocks noGrp="1"/>
          </p:cNvSpPr>
          <p:nvPr>
            <p:ph idx="1"/>
          </p:nvPr>
        </p:nvSpPr>
        <p:spPr>
          <a:xfrm>
            <a:off x="952500" y="1143000"/>
            <a:ext cx="10203180" cy="4648200"/>
          </a:xfrm>
        </p:spPr>
        <p:txBody>
          <a:bodyPr>
            <a:normAutofit/>
          </a:bodyPr>
          <a:lstStyle/>
          <a:p>
            <a:pPr marL="571500" indent="-571500">
              <a:buAutoNum type="romanUcPeriod"/>
            </a:pPr>
            <a:r>
              <a:rPr lang="en-US" sz="2800" b="0" dirty="0"/>
              <a:t>Interpretability: Depth, uniformity &amp; management of metadata </a:t>
            </a:r>
          </a:p>
          <a:p>
            <a:pPr marL="0" indent="0">
              <a:buNone/>
            </a:pPr>
            <a:r>
              <a:rPr lang="en-US" dirty="0"/>
              <a:t>       </a:t>
            </a:r>
            <a:r>
              <a:rPr lang="en-US" sz="2800" b="0" dirty="0"/>
              <a:t>across multiple sources:  Standardization?  Harmonization? </a:t>
            </a:r>
          </a:p>
          <a:p>
            <a:pPr marL="0" indent="0">
              <a:buNone/>
            </a:pPr>
            <a:endParaRPr lang="en-US" dirty="0"/>
          </a:p>
          <a:p>
            <a:pPr marL="514350" indent="-514350">
              <a:buAutoNum type="alphaUcPeriod" startAt="10"/>
            </a:pPr>
            <a:r>
              <a:rPr lang="en-US" sz="2800" b="0" dirty="0"/>
              <a:t>Accessibility: </a:t>
            </a:r>
            <a:endParaRPr lang="en-US" b="0" dirty="0"/>
          </a:p>
          <a:p>
            <a:pPr lvl="1"/>
            <a:endParaRPr lang="en-US" sz="2800" b="0" dirty="0"/>
          </a:p>
          <a:p>
            <a:pPr lvl="1"/>
            <a:r>
              <a:rPr lang="en-US" sz="2800" b="0" dirty="0"/>
              <a:t>Access constraints degrade quality of analysis, relative to ideal?</a:t>
            </a:r>
          </a:p>
          <a:p>
            <a:pPr lvl="1"/>
            <a:endParaRPr lang="en-US" sz="2800" b="0" dirty="0"/>
          </a:p>
          <a:p>
            <a:pPr lvl="1"/>
            <a:r>
              <a:rPr lang="en-US" sz="2800" b="0" dirty="0"/>
              <a:t>Intersection with full cost structure of data analysis and use </a:t>
            </a:r>
          </a:p>
          <a:p>
            <a:pPr marL="457200" lvl="1" indent="0">
              <a:buNone/>
            </a:pPr>
            <a:r>
              <a:rPr lang="en-US" sz="2800" dirty="0"/>
              <a:t>   </a:t>
            </a:r>
            <a:r>
              <a:rPr lang="en-US" sz="2800" b="0" dirty="0"/>
              <a:t>(negotiation, linkage, calendar time, clock time, learning curves) </a:t>
            </a:r>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19</a:t>
            </a:fld>
            <a:endParaRPr lang="en-US" dirty="0"/>
          </a:p>
        </p:txBody>
      </p:sp>
    </p:spTree>
    <p:extLst>
      <p:ext uri="{BB962C8B-B14F-4D97-AF65-F5344CB8AC3E}">
        <p14:creationId xmlns:p14="http://schemas.microsoft.com/office/powerpoint/2010/main" val="231368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458200" cy="1143000"/>
          </a:xfrm>
        </p:spPr>
        <p:txBody>
          <a:bodyPr>
            <a:noAutofit/>
          </a:bodyPr>
          <a:lstStyle/>
          <a:p>
            <a:r>
              <a:rPr lang="en-US" sz="3600" dirty="0">
                <a:latin typeface="Calibri" panose="020F0502020204030204" pitchFamily="34" charset="0"/>
                <a:cs typeface="Calibri" panose="020F0502020204030204" pitchFamily="34" charset="0"/>
              </a:rPr>
              <a:t>Acknowledgements and Disclaimer</a:t>
            </a:r>
          </a:p>
        </p:txBody>
      </p:sp>
      <p:sp>
        <p:nvSpPr>
          <p:cNvPr id="4" name="Content Placeholder 3"/>
          <p:cNvSpPr>
            <a:spLocks noGrp="1"/>
          </p:cNvSpPr>
          <p:nvPr>
            <p:ph idx="1"/>
          </p:nvPr>
        </p:nvSpPr>
        <p:spPr>
          <a:xfrm>
            <a:off x="1981200" y="1463676"/>
            <a:ext cx="8229600" cy="4098925"/>
          </a:xfrm>
        </p:spPr>
        <p:txBody>
          <a:bodyPr>
            <a:noAutofit/>
          </a:bodyPr>
          <a:lstStyle/>
          <a:p>
            <a:r>
              <a:rPr lang="en-US" sz="2400" b="0" spc="60" dirty="0">
                <a:latin typeface="Calibri" panose="020F0502020204030204" pitchFamily="34" charset="0"/>
                <a:cs typeface="Calibri" panose="020F0502020204030204" pitchFamily="34" charset="0"/>
              </a:rPr>
              <a:t>The author thanks participants in several FCSM-WSS data quality workshops and National Academies workshops on data quality, and other colleagues in statistical agencies, academia and the private sector in numerous countries for helpful discussions of the questions considered in this presentation.  </a:t>
            </a:r>
          </a:p>
          <a:p>
            <a:endParaRPr lang="en-US" sz="2400" b="0" spc="60" dirty="0">
              <a:latin typeface="Calibri" panose="020F0502020204030204" pitchFamily="34" charset="0"/>
              <a:cs typeface="Calibri" panose="020F0502020204030204" pitchFamily="34" charset="0"/>
            </a:endParaRPr>
          </a:p>
          <a:p>
            <a:r>
              <a:rPr lang="en-US" sz="2400" b="0" spc="60" dirty="0">
                <a:latin typeface="Calibri" panose="020F0502020204030204" pitchFamily="34" charset="0"/>
                <a:cs typeface="Calibri" panose="020F0502020204030204" pitchFamily="34" charset="0"/>
              </a:rPr>
              <a:t>The views expressed here are those of the speaker and do not represent the policies of the United States Census Bureau.</a:t>
            </a:r>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2</a:t>
            </a:fld>
            <a:endParaRPr lang="en-US" dirty="0"/>
          </a:p>
        </p:txBody>
      </p:sp>
      <p:pic>
        <p:nvPicPr>
          <p:cNvPr id="5" name="Audio 4">
            <a:hlinkClick r:id="" action="ppaction://media"/>
            <a:extLst>
              <a:ext uri="{FF2B5EF4-FFF2-40B4-BE49-F238E27FC236}">
                <a16:creationId xmlns:a16="http://schemas.microsoft.com/office/drawing/2014/main" id="{2435CB26-0EE7-4A15-89B9-D2C20AF110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75956832"/>
      </p:ext>
    </p:extLst>
  </p:cSld>
  <p:clrMapOvr>
    <a:masterClrMapping/>
  </p:clrMapOvr>
  <mc:AlternateContent xmlns:mc="http://schemas.openxmlformats.org/markup-compatibility/2006">
    <mc:Choice xmlns:p14="http://schemas.microsoft.com/office/powerpoint/2010/main" Requires="p14">
      <p:transition spd="slow" p14:dur="2000" advTm="8578"/>
    </mc:Choice>
    <mc:Fallback>
      <p:transition spd="slow" advTm="85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9716" y="548640"/>
            <a:ext cx="9731827" cy="1055715"/>
          </a:xfrm>
        </p:spPr>
        <p:txBody>
          <a:bodyPr>
            <a:normAutofit/>
          </a:bodyPr>
          <a:lstStyle/>
          <a:p>
            <a:r>
              <a:rPr lang="en-US" sz="3600" b="0" dirty="0">
                <a:latin typeface="+mn-lt"/>
              </a:rPr>
              <a:t>IV. Summary: Uncertainty and Data Quality</a:t>
            </a:r>
          </a:p>
        </p:txBody>
      </p:sp>
      <p:sp>
        <p:nvSpPr>
          <p:cNvPr id="3" name="Content Placeholder 2"/>
          <p:cNvSpPr>
            <a:spLocks noGrp="1"/>
          </p:cNvSpPr>
          <p:nvPr>
            <p:ph idx="1"/>
          </p:nvPr>
        </p:nvSpPr>
        <p:spPr>
          <a:xfrm>
            <a:off x="1502229" y="1959430"/>
            <a:ext cx="9731828" cy="4284620"/>
          </a:xfrm>
        </p:spPr>
        <p:txBody>
          <a:bodyPr>
            <a:normAutofit/>
          </a:bodyPr>
          <a:lstStyle/>
          <a:p>
            <a:pPr marL="514350" indent="-514350">
              <a:buAutoNum type="alphaUcPeriod"/>
            </a:pPr>
            <a:r>
              <a:rPr lang="en-US" sz="3200" b="0" dirty="0"/>
              <a:t>Quantitative and Qualitative Components of:</a:t>
            </a:r>
          </a:p>
          <a:p>
            <a:pPr marL="0" indent="0">
              <a:buNone/>
            </a:pPr>
            <a:r>
              <a:rPr lang="en-US" sz="3200" dirty="0"/>
              <a:t>	</a:t>
            </a:r>
            <a:r>
              <a:rPr lang="en-US" sz="3200" b="0" dirty="0"/>
              <a:t>Accuracy, Comparability, Granularity, Punctuality, </a:t>
            </a:r>
          </a:p>
          <a:p>
            <a:pPr marL="0" indent="0">
              <a:buNone/>
            </a:pPr>
            <a:r>
              <a:rPr lang="en-US" sz="3200" dirty="0"/>
              <a:t>	</a:t>
            </a:r>
            <a:r>
              <a:rPr lang="en-US" sz="3200" b="0" dirty="0"/>
              <a:t>Relevance, Interpretability, Accessibility</a:t>
            </a:r>
          </a:p>
          <a:p>
            <a:endParaRPr lang="en-US" sz="3200" b="0" dirty="0"/>
          </a:p>
          <a:p>
            <a:pPr marL="0" indent="0">
              <a:buNone/>
            </a:pPr>
            <a:r>
              <a:rPr lang="en-US" sz="3200" b="0" dirty="0"/>
              <a:t>B. Partial Unification Through Quantifiable Components</a:t>
            </a:r>
          </a:p>
          <a:p>
            <a:endParaRPr lang="en-US" sz="3200" b="0" dirty="0"/>
          </a:p>
          <a:p>
            <a:pPr marL="0" indent="0">
              <a:buNone/>
            </a:pPr>
            <a:r>
              <a:rPr lang="en-US" sz="3200" b="0" dirty="0"/>
              <a:t>C. Application to “Backbone and Bridge” Case</a:t>
            </a: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5212C905-FF40-4437-BDDD-7BDE312C732D}" type="slidenum">
              <a:rPr lang="en-US" smtClean="0"/>
              <a:pPr/>
              <a:t>20</a:t>
            </a:fld>
            <a:endParaRPr lang="en-US" dirty="0"/>
          </a:p>
        </p:txBody>
      </p:sp>
    </p:spTree>
    <p:extLst>
      <p:ext uri="{BB962C8B-B14F-4D97-AF65-F5344CB8AC3E}">
        <p14:creationId xmlns:p14="http://schemas.microsoft.com/office/powerpoint/2010/main" val="19694811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567965"/>
            <a:ext cx="8229600" cy="1143000"/>
          </a:xfrm>
        </p:spPr>
        <p:txBody>
          <a:bodyPr>
            <a:normAutofit/>
          </a:bodyPr>
          <a:lstStyle/>
          <a:p>
            <a:pPr algn="ctr"/>
            <a:r>
              <a:rPr lang="en-US" sz="4000" dirty="0">
                <a:latin typeface="+mn-lt"/>
              </a:rPr>
              <a:t>Thank You!</a:t>
            </a:r>
          </a:p>
        </p:txBody>
      </p:sp>
      <p:sp>
        <p:nvSpPr>
          <p:cNvPr id="4" name="Content Placeholder 3"/>
          <p:cNvSpPr>
            <a:spLocks noGrp="1"/>
          </p:cNvSpPr>
          <p:nvPr>
            <p:ph idx="1"/>
          </p:nvPr>
        </p:nvSpPr>
        <p:spPr>
          <a:xfrm>
            <a:off x="1792013" y="2337090"/>
            <a:ext cx="8676290" cy="3315566"/>
          </a:xfrm>
        </p:spPr>
        <p:txBody>
          <a:bodyPr>
            <a:noAutofit/>
          </a:bodyPr>
          <a:lstStyle/>
          <a:p>
            <a:pPr marL="0" indent="0" algn="ctr">
              <a:buNone/>
            </a:pPr>
            <a:endParaRPr lang="en-US" dirty="0">
              <a:latin typeface="Calibri" panose="020F0502020204030204" pitchFamily="34" charset="0"/>
              <a:cs typeface="Calibri" panose="020F0502020204030204" pitchFamily="34" charset="0"/>
            </a:endParaRPr>
          </a:p>
          <a:p>
            <a:pPr marL="0" indent="0" algn="ctr">
              <a:buNone/>
            </a:pPr>
            <a:r>
              <a:rPr lang="en-US" sz="3200" b="0" dirty="0">
                <a:latin typeface="Calibri" panose="020F0502020204030204" pitchFamily="34" charset="0"/>
                <a:cs typeface="Calibri" panose="020F0502020204030204" pitchFamily="34" charset="0"/>
              </a:rPr>
              <a:t>John L. Eltinge  </a:t>
            </a:r>
          </a:p>
          <a:p>
            <a:pPr marL="0" indent="0" algn="ctr">
              <a:buNone/>
            </a:pPr>
            <a:r>
              <a:rPr lang="en-US" sz="3200" b="0" dirty="0">
                <a:latin typeface="Calibri" panose="020F0502020204030204" pitchFamily="34" charset="0"/>
                <a:cs typeface="Calibri" panose="020F0502020204030204" pitchFamily="34" charset="0"/>
              </a:rPr>
              <a:t>Assistant Director for Research and Methodology</a:t>
            </a:r>
          </a:p>
          <a:p>
            <a:pPr marL="0" indent="0" algn="ctr">
              <a:buNone/>
            </a:pPr>
            <a:r>
              <a:rPr lang="en-US" sz="3200" b="0" dirty="0">
                <a:latin typeface="Calibri" panose="020F0502020204030204" pitchFamily="34" charset="0"/>
                <a:cs typeface="Calibri" panose="020F0502020204030204" pitchFamily="34" charset="0"/>
              </a:rPr>
              <a:t>U.S. Census Bureau  </a:t>
            </a:r>
          </a:p>
          <a:p>
            <a:pPr marL="0" indent="0" algn="ctr">
              <a:buNone/>
            </a:pPr>
            <a:r>
              <a:rPr lang="en-US" sz="3200" b="0" dirty="0">
                <a:latin typeface="Calibri" panose="020F0502020204030204" pitchFamily="34" charset="0"/>
                <a:cs typeface="Calibri" panose="020F0502020204030204" pitchFamily="34" charset="0"/>
                <a:hlinkClick r:id="rId3"/>
              </a:rPr>
              <a:t>John.L.Eltinge@census.gov</a:t>
            </a:r>
            <a:endParaRPr lang="en-US" sz="3200" b="0" dirty="0">
              <a:latin typeface="Calibri" panose="020F0502020204030204" pitchFamily="34" charset="0"/>
              <a:cs typeface="Calibri" panose="020F0502020204030204" pitchFamily="34" charset="0"/>
            </a:endParaRPr>
          </a:p>
        </p:txBody>
      </p:sp>
      <p:sp>
        <p:nvSpPr>
          <p:cNvPr id="3" name="Slide Number Placeholder 2"/>
          <p:cNvSpPr>
            <a:spLocks noGrp="1"/>
          </p:cNvSpPr>
          <p:nvPr>
            <p:ph type="sldNum" sz="quarter" idx="4294967295"/>
          </p:nvPr>
        </p:nvSpPr>
        <p:spPr/>
        <p:txBody>
          <a:bodyPr/>
          <a:lstStyle/>
          <a:p>
            <a:pPr>
              <a:defRPr/>
            </a:pPr>
            <a:fld id="{0F007E64-D858-4686-BEC9-9DE3BFFDA9CB}" type="slidenum">
              <a:rPr lang="en-US" smtClean="0"/>
              <a:pPr>
                <a:defRPr/>
              </a:pPr>
              <a:t>21</a:t>
            </a:fld>
            <a:endParaRPr lang="en-US" dirty="0"/>
          </a:p>
        </p:txBody>
      </p:sp>
      <p:sp>
        <p:nvSpPr>
          <p:cNvPr id="4098"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9249165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2180" y="136525"/>
            <a:ext cx="8019920" cy="658674"/>
          </a:xfrm>
        </p:spPr>
        <p:txBody>
          <a:bodyPr>
            <a:normAutofit/>
          </a:bodyPr>
          <a:lstStyle/>
          <a:p>
            <a:r>
              <a:rPr lang="en-US" sz="3200" b="0" dirty="0">
                <a:latin typeface="+mn-lt"/>
              </a:rPr>
              <a:t>References</a:t>
            </a:r>
          </a:p>
        </p:txBody>
      </p:sp>
      <p:sp>
        <p:nvSpPr>
          <p:cNvPr id="3" name="Content Placeholder 2"/>
          <p:cNvSpPr>
            <a:spLocks noGrp="1"/>
          </p:cNvSpPr>
          <p:nvPr>
            <p:ph idx="1"/>
          </p:nvPr>
        </p:nvSpPr>
        <p:spPr>
          <a:xfrm>
            <a:off x="1446541" y="961126"/>
            <a:ext cx="9269084" cy="5208446"/>
          </a:xfrm>
        </p:spPr>
        <p:txBody>
          <a:bodyPr>
            <a:noAutofit/>
          </a:bodyPr>
          <a:lstStyle/>
          <a:p>
            <a:pPr marL="0" marR="0" indent="0">
              <a:lnSpc>
                <a:spcPct val="107000"/>
              </a:lnSpc>
              <a:spcBef>
                <a:spcPts val="0"/>
              </a:spcBef>
              <a:spcAft>
                <a:spcPts val="800"/>
              </a:spcAft>
              <a:buNone/>
            </a:pPr>
            <a:r>
              <a:rPr lang="en-US" sz="1800" dirty="0">
                <a:effectLst/>
                <a:ea typeface="Calibri" panose="020F0502020204030204" pitchFamily="34" charset="0"/>
                <a:cs typeface="Times New Roman" panose="02020603050405020304" pitchFamily="18" charset="0"/>
              </a:rPr>
              <a:t>Andersen, R., J. Kasper, M.R. Frankel and Associates (1979).  </a:t>
            </a:r>
            <a:r>
              <a:rPr lang="en-US" sz="1800" i="1" dirty="0">
                <a:effectLst/>
                <a:ea typeface="Calibri" panose="020F0502020204030204" pitchFamily="34" charset="0"/>
                <a:cs typeface="Times New Roman" panose="02020603050405020304" pitchFamily="18" charset="0"/>
              </a:rPr>
              <a:t>Total Survey Error.</a:t>
            </a:r>
            <a:r>
              <a:rPr lang="en-US" sz="1800" dirty="0">
                <a:effectLst/>
                <a:ea typeface="Calibri" panose="020F0502020204030204" pitchFamily="34" charset="0"/>
                <a:cs typeface="Times New Roman" panose="02020603050405020304" pitchFamily="18" charset="0"/>
              </a:rPr>
              <a:t>  San Francisco: Jossey-Bass.</a:t>
            </a:r>
          </a:p>
          <a:p>
            <a:pPr marL="0" marR="0" indent="0">
              <a:lnSpc>
                <a:spcPct val="107000"/>
              </a:lnSpc>
              <a:spcBef>
                <a:spcPts val="0"/>
              </a:spcBef>
              <a:spcAft>
                <a:spcPts val="800"/>
              </a:spcAft>
              <a:buNone/>
            </a:pPr>
            <a:endParaRPr lang="en-US" sz="1800" dirty="0">
              <a:effectLst/>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US" sz="1800" dirty="0" err="1">
                <a:effectLst/>
                <a:ea typeface="Calibri" panose="020F0502020204030204" pitchFamily="34" charset="0"/>
                <a:cs typeface="Times New Roman" panose="02020603050405020304" pitchFamily="18" charset="0"/>
              </a:rPr>
              <a:t>Biemer</a:t>
            </a:r>
            <a:r>
              <a:rPr lang="en-US" sz="1800" dirty="0">
                <a:effectLst/>
                <a:ea typeface="Calibri" panose="020F0502020204030204" pitchFamily="34" charset="0"/>
                <a:cs typeface="Times New Roman" panose="02020603050405020304" pitchFamily="18" charset="0"/>
              </a:rPr>
              <a:t>, P.P. (2010). Total Survey Error: Design, Implementation and Evaluation.  </a:t>
            </a:r>
            <a:r>
              <a:rPr lang="en-US" sz="1800" i="1" dirty="0">
                <a:effectLst/>
                <a:ea typeface="Calibri" panose="020F0502020204030204" pitchFamily="34" charset="0"/>
                <a:cs typeface="Times New Roman" panose="02020603050405020304" pitchFamily="18" charset="0"/>
              </a:rPr>
              <a:t>Public Opinion Quarterly </a:t>
            </a:r>
            <a:r>
              <a:rPr lang="en-US" sz="1800" b="1" dirty="0">
                <a:effectLst/>
                <a:ea typeface="Calibri" panose="020F0502020204030204" pitchFamily="34" charset="0"/>
                <a:cs typeface="Times New Roman" panose="02020603050405020304" pitchFamily="18" charset="0"/>
              </a:rPr>
              <a:t>74</a:t>
            </a:r>
            <a:r>
              <a:rPr lang="en-US" sz="1800" dirty="0">
                <a:effectLst/>
                <a:ea typeface="Calibri" panose="020F0502020204030204" pitchFamily="34" charset="0"/>
                <a:cs typeface="Times New Roman" panose="02020603050405020304" pitchFamily="18" charset="0"/>
              </a:rPr>
              <a:t>, 817-848.</a:t>
            </a:r>
          </a:p>
          <a:p>
            <a:pPr marL="0" marR="0" indent="0">
              <a:lnSpc>
                <a:spcPct val="107000"/>
              </a:lnSpc>
              <a:spcBef>
                <a:spcPts val="0"/>
              </a:spcBef>
              <a:spcAft>
                <a:spcPts val="800"/>
              </a:spcAft>
              <a:buNone/>
            </a:pPr>
            <a:endParaRPr lang="en-US" sz="1800" dirty="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US" sz="1800" dirty="0" err="1">
                <a:effectLst/>
                <a:ea typeface="Calibri" panose="020F0502020204030204" pitchFamily="34" charset="0"/>
                <a:cs typeface="Times New Roman" panose="02020603050405020304" pitchFamily="18" charset="0"/>
              </a:rPr>
              <a:t>Biemer</a:t>
            </a:r>
            <a:r>
              <a:rPr lang="en-US" sz="1800" dirty="0">
                <a:effectLst/>
                <a:ea typeface="Calibri" panose="020F0502020204030204" pitchFamily="34" charset="0"/>
                <a:cs typeface="Times New Roman" panose="02020603050405020304" pitchFamily="18" charset="0"/>
              </a:rPr>
              <a:t>, Paul P., Edith de Leeuw, Stephanie Eckman, Brad Edwards, </a:t>
            </a:r>
            <a:r>
              <a:rPr lang="en-US" sz="1800" dirty="0" err="1">
                <a:effectLst/>
                <a:ea typeface="Calibri" panose="020F0502020204030204" pitchFamily="34" charset="0"/>
                <a:cs typeface="Times New Roman" panose="02020603050405020304" pitchFamily="18" charset="0"/>
              </a:rPr>
              <a:t>Frauke</a:t>
            </a:r>
            <a:r>
              <a:rPr lang="en-US" sz="1800" dirty="0">
                <a:effectLst/>
                <a:ea typeface="Calibri" panose="020F0502020204030204" pitchFamily="34" charset="0"/>
                <a:cs typeface="Times New Roman" panose="02020603050405020304" pitchFamily="18" charset="0"/>
              </a:rPr>
              <a:t> </a:t>
            </a:r>
            <a:r>
              <a:rPr lang="en-US" sz="1800" dirty="0" err="1">
                <a:effectLst/>
                <a:ea typeface="Calibri" panose="020F0502020204030204" pitchFamily="34" charset="0"/>
                <a:cs typeface="Times New Roman" panose="02020603050405020304" pitchFamily="18" charset="0"/>
              </a:rPr>
              <a:t>Kreuter</a:t>
            </a:r>
            <a:r>
              <a:rPr lang="en-US" sz="1800" dirty="0">
                <a:effectLst/>
                <a:ea typeface="Calibri" panose="020F0502020204030204" pitchFamily="34" charset="0"/>
                <a:cs typeface="Times New Roman" panose="02020603050405020304" pitchFamily="18" charset="0"/>
              </a:rPr>
              <a:t>, Lars E. </a:t>
            </a:r>
            <a:r>
              <a:rPr lang="en-US" sz="1800" dirty="0" err="1">
                <a:effectLst/>
                <a:ea typeface="Calibri" panose="020F0502020204030204" pitchFamily="34" charset="0"/>
                <a:cs typeface="Times New Roman" panose="02020603050405020304" pitchFamily="18" charset="0"/>
              </a:rPr>
              <a:t>Lyberg</a:t>
            </a:r>
            <a:r>
              <a:rPr lang="en-US" sz="1800" dirty="0">
                <a:effectLst/>
                <a:ea typeface="Calibri" panose="020F0502020204030204" pitchFamily="34" charset="0"/>
                <a:cs typeface="Times New Roman" panose="02020603050405020304" pitchFamily="18" charset="0"/>
              </a:rPr>
              <a:t>, N. Clyde Tucker, Brady T. West (Editors) (2017). </a:t>
            </a:r>
            <a:r>
              <a:rPr lang="en-US" sz="1800" i="1" dirty="0">
                <a:effectLst/>
                <a:ea typeface="Calibri" panose="020F0502020204030204" pitchFamily="34" charset="0"/>
                <a:cs typeface="Times New Roman" panose="02020603050405020304" pitchFamily="18" charset="0"/>
              </a:rPr>
              <a:t>Total Survey Error in Practice.</a:t>
            </a:r>
            <a:r>
              <a:rPr lang="en-US" sz="1800" dirty="0">
                <a:effectLst/>
                <a:ea typeface="Calibri" panose="020F0502020204030204" pitchFamily="34" charset="0"/>
                <a:cs typeface="Times New Roman" panose="02020603050405020304" pitchFamily="18" charset="0"/>
              </a:rPr>
              <a:t>  New York: Wiley.  </a:t>
            </a:r>
            <a:endParaRPr lang="en-US" sz="1800" dirty="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endParaRPr lang="en-US" sz="1800" dirty="0">
              <a:cs typeface="Times New Roman" panose="02020603050405020304" pitchFamily="18" charset="0"/>
            </a:endParaRPr>
          </a:p>
          <a:p>
            <a:pPr marL="0" marR="0" indent="0">
              <a:lnSpc>
                <a:spcPct val="107000"/>
              </a:lnSpc>
              <a:spcBef>
                <a:spcPts val="0"/>
              </a:spcBef>
              <a:spcAft>
                <a:spcPts val="800"/>
              </a:spcAft>
              <a:buNone/>
            </a:pPr>
            <a:r>
              <a:rPr lang="en-US" sz="1800" dirty="0" err="1">
                <a:cs typeface="Times New Roman" panose="02020603050405020304" pitchFamily="18" charset="0"/>
              </a:rPr>
              <a:t>Biemer</a:t>
            </a:r>
            <a:r>
              <a:rPr lang="en-US" sz="1800" dirty="0">
                <a:cs typeface="Times New Roman" panose="02020603050405020304" pitchFamily="18" charset="0"/>
              </a:rPr>
              <a:t>, Paul P. and Lars E. </a:t>
            </a:r>
            <a:r>
              <a:rPr lang="en-US" sz="1800" dirty="0" err="1">
                <a:cs typeface="Times New Roman" panose="02020603050405020304" pitchFamily="18" charset="0"/>
              </a:rPr>
              <a:t>Lyberg</a:t>
            </a:r>
            <a:r>
              <a:rPr lang="en-US" sz="1800" dirty="0">
                <a:cs typeface="Times New Roman" panose="02020603050405020304" pitchFamily="18" charset="0"/>
              </a:rPr>
              <a:t> (2003).  </a:t>
            </a:r>
            <a:r>
              <a:rPr lang="en-US" sz="1800" i="1" dirty="0">
                <a:cs typeface="Times New Roman" panose="02020603050405020304" pitchFamily="18" charset="0"/>
              </a:rPr>
              <a:t>Introduction to Survey Quality.  </a:t>
            </a:r>
            <a:r>
              <a:rPr lang="en-US" sz="1800" dirty="0">
                <a:cs typeface="Times New Roman" panose="02020603050405020304" pitchFamily="18" charset="0"/>
              </a:rPr>
              <a:t>New York: Wiley.</a:t>
            </a:r>
            <a:r>
              <a:rPr lang="en-US" sz="1800" i="1" dirty="0">
                <a:cs typeface="Times New Roman" panose="02020603050405020304" pitchFamily="18" charset="0"/>
              </a:rPr>
              <a:t> </a:t>
            </a:r>
            <a:endParaRPr lang="en-US" sz="1800" dirty="0">
              <a:cs typeface="Times New Roman" panose="02020603050405020304" pitchFamily="18" charset="0"/>
            </a:endParaRPr>
          </a:p>
          <a:p>
            <a:pPr marL="0" indent="0">
              <a:buNone/>
            </a:pPr>
            <a:endParaRPr lang="en-US" sz="1800" b="0" dirty="0"/>
          </a:p>
          <a:p>
            <a:pPr marL="0" indent="0">
              <a:buNone/>
            </a:pPr>
            <a:r>
              <a:rPr lang="en-US" sz="1800" b="0" dirty="0" err="1"/>
              <a:t>Brackstone</a:t>
            </a:r>
            <a:r>
              <a:rPr lang="en-US" sz="1800" b="0" dirty="0"/>
              <a:t>, Gordon (1999).  Managing Data Quality in a Statistical Agency.  </a:t>
            </a:r>
            <a:r>
              <a:rPr lang="en-US" sz="1800" b="0" i="1" dirty="0"/>
              <a:t>Survey Methodology </a:t>
            </a:r>
            <a:r>
              <a:rPr lang="en-US" sz="1800" b="0" dirty="0"/>
              <a:t>25, 139-149.  </a:t>
            </a:r>
          </a:p>
          <a:p>
            <a:pPr marL="0" marR="0" indent="0">
              <a:lnSpc>
                <a:spcPct val="107000"/>
              </a:lnSpc>
              <a:spcBef>
                <a:spcPts val="0"/>
              </a:spcBef>
              <a:spcAft>
                <a:spcPts val="800"/>
              </a:spcAft>
              <a:buNone/>
            </a:pPr>
            <a:endParaRPr lang="en-US" sz="1600" dirty="0">
              <a:cs typeface="Times New Roman" panose="02020603050405020304" pitchFamily="18" charset="0"/>
            </a:endParaRP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5212C905-FF40-4437-BDDD-7BDE312C732D}" type="slidenum">
              <a:rPr lang="en-US" smtClean="0">
                <a:solidFill>
                  <a:srgbClr val="1F497D"/>
                </a:solidFill>
              </a:rPr>
              <a:pPr/>
              <a:t>22</a:t>
            </a:fld>
            <a:endParaRPr lang="en-US" dirty="0">
              <a:solidFill>
                <a:srgbClr val="1F497D"/>
              </a:solidFill>
            </a:endParaRPr>
          </a:p>
        </p:txBody>
      </p:sp>
      <p:sp>
        <p:nvSpPr>
          <p:cNvPr id="5" name="Rectangle 1"/>
          <p:cNvSpPr>
            <a:spLocks noChangeArrowheads="1"/>
          </p:cNvSpPr>
          <p:nvPr/>
        </p:nvSpPr>
        <p:spPr bwMode="auto">
          <a:xfrm>
            <a:off x="2667002" y="753377"/>
            <a:ext cx="65" cy="207749"/>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endParaRPr lang="en-US" altLang="en-US" sz="1350" dirty="0">
              <a:latin typeface="Arial" panose="020B0604020202020204" pitchFamily="34" charset="0"/>
            </a:endParaRPr>
          </a:p>
        </p:txBody>
      </p:sp>
      <p:sp>
        <p:nvSpPr>
          <p:cNvPr id="6" name="Rectangle 2"/>
          <p:cNvSpPr>
            <a:spLocks noChangeArrowheads="1"/>
          </p:cNvSpPr>
          <p:nvPr/>
        </p:nvSpPr>
        <p:spPr bwMode="auto">
          <a:xfrm>
            <a:off x="2781300" y="913842"/>
            <a:ext cx="27252" cy="115416"/>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r>
              <a:rPr lang="en-US" altLang="en-US" sz="750" dirty="0">
                <a:solidFill>
                  <a:srgbClr val="727272"/>
                </a:solidFill>
                <a:latin typeface="Roboto"/>
              </a:rPr>
              <a:t> </a:t>
            </a:r>
            <a:endParaRPr lang="en-US" altLang="en-US" sz="1350" dirty="0">
              <a:latin typeface="Arial" panose="020B0604020202020204" pitchFamily="34" charset="0"/>
            </a:endParaRPr>
          </a:p>
        </p:txBody>
      </p:sp>
      <p:sp>
        <p:nvSpPr>
          <p:cNvPr id="7" name="Rectangle 3"/>
          <p:cNvSpPr>
            <a:spLocks noChangeArrowheads="1"/>
          </p:cNvSpPr>
          <p:nvPr/>
        </p:nvSpPr>
        <p:spPr bwMode="auto">
          <a:xfrm>
            <a:off x="2895602" y="981978"/>
            <a:ext cx="65" cy="207749"/>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endParaRPr lang="en-US" altLang="en-US" sz="1350" dirty="0">
              <a:latin typeface="Arial" panose="020B0604020202020204" pitchFamily="34" charset="0"/>
            </a:endParaRPr>
          </a:p>
        </p:txBody>
      </p:sp>
    </p:spTree>
    <p:extLst>
      <p:ext uri="{BB962C8B-B14F-4D97-AF65-F5344CB8AC3E}">
        <p14:creationId xmlns:p14="http://schemas.microsoft.com/office/powerpoint/2010/main" val="15901046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2180" y="136525"/>
            <a:ext cx="8019920" cy="207749"/>
          </a:xfrm>
        </p:spPr>
        <p:txBody>
          <a:bodyPr>
            <a:normAutofit fontScale="90000"/>
          </a:bodyPr>
          <a:lstStyle/>
          <a:p>
            <a:endParaRPr lang="en-US" sz="3200" b="0" dirty="0">
              <a:latin typeface="+mn-lt"/>
            </a:endParaRPr>
          </a:p>
        </p:txBody>
      </p:sp>
      <p:sp>
        <p:nvSpPr>
          <p:cNvPr id="3" name="Content Placeholder 2"/>
          <p:cNvSpPr>
            <a:spLocks noGrp="1"/>
          </p:cNvSpPr>
          <p:nvPr>
            <p:ph idx="1"/>
          </p:nvPr>
        </p:nvSpPr>
        <p:spPr>
          <a:xfrm>
            <a:off x="1446541" y="1327214"/>
            <a:ext cx="9269084" cy="4583136"/>
          </a:xfrm>
        </p:spPr>
        <p:txBody>
          <a:bodyPr>
            <a:noAutofit/>
          </a:bodyPr>
          <a:lstStyle/>
          <a:p>
            <a:pPr marL="0" indent="0">
              <a:buNone/>
            </a:pPr>
            <a:r>
              <a:rPr lang="en-US" sz="1800" dirty="0">
                <a:cs typeface="Times New Roman" panose="02020603050405020304" pitchFamily="18" charset="0"/>
              </a:rPr>
              <a:t>Bradley, Valerie C., Shiro </a:t>
            </a:r>
            <a:r>
              <a:rPr lang="en-US" sz="1800" dirty="0" err="1">
                <a:cs typeface="Times New Roman" panose="02020603050405020304" pitchFamily="18" charset="0"/>
              </a:rPr>
              <a:t>Kuriwaki</a:t>
            </a:r>
            <a:r>
              <a:rPr lang="en-US" sz="1800" dirty="0">
                <a:cs typeface="Times New Roman" panose="02020603050405020304" pitchFamily="18" charset="0"/>
              </a:rPr>
              <a:t>, Michael </a:t>
            </a:r>
            <a:r>
              <a:rPr lang="en-US" sz="1800" dirty="0" err="1">
                <a:cs typeface="Times New Roman" panose="02020603050405020304" pitchFamily="18" charset="0"/>
              </a:rPr>
              <a:t>Isakov,Dino</a:t>
            </a:r>
            <a:r>
              <a:rPr lang="en-US" sz="1800" dirty="0">
                <a:cs typeface="Times New Roman" panose="02020603050405020304" pitchFamily="18" charset="0"/>
              </a:rPr>
              <a:t> </a:t>
            </a:r>
            <a:r>
              <a:rPr lang="en-US" sz="1800" dirty="0" err="1">
                <a:cs typeface="Times New Roman" panose="02020603050405020304" pitchFamily="18" charset="0"/>
              </a:rPr>
              <a:t>Sejdinovic</a:t>
            </a:r>
            <a:r>
              <a:rPr lang="en-US" sz="1800" dirty="0">
                <a:cs typeface="Times New Roman" panose="02020603050405020304" pitchFamily="18" charset="0"/>
              </a:rPr>
              <a:t>, Xiao-Li Meng, Seth Flaxman (2021).  Are We There Yet? Big Surveys Signiﬁcantly Overestimate COVID-19 Vaccination in the US.  Available through: </a:t>
            </a:r>
            <a:r>
              <a:rPr lang="en-US" sz="1800" dirty="0">
                <a:hlinkClick r:id="rId3"/>
              </a:rPr>
              <a:t>[2106.05818] Are We There Yet? Big Surveys Significantly Overestimates COVID-19 Vaccination in the US (arxiv.org)</a:t>
            </a:r>
            <a:endParaRPr lang="en-US" sz="1800" b="0" dirty="0"/>
          </a:p>
          <a:p>
            <a:pPr marL="0" indent="0">
              <a:buNone/>
            </a:pPr>
            <a:endParaRPr lang="en-US" sz="1800" dirty="0">
              <a:ea typeface="Calibri" panose="020F0502020204030204" pitchFamily="34" charset="0"/>
              <a:cs typeface="Times New Roman" panose="02020603050405020304" pitchFamily="18" charset="0"/>
            </a:endParaRPr>
          </a:p>
          <a:p>
            <a:pPr marL="0" indent="0">
              <a:buNone/>
            </a:pPr>
            <a:r>
              <a:rPr lang="en-US" sz="1800" dirty="0">
                <a:effectLst/>
                <a:ea typeface="Calibri" panose="020F0502020204030204" pitchFamily="34" charset="0"/>
                <a:cs typeface="Times New Roman" panose="02020603050405020304" pitchFamily="18" charset="0"/>
              </a:rPr>
              <a:t>Buchanan, Richard (1992).  Wicked Problems in Design Thinking.  </a:t>
            </a:r>
            <a:r>
              <a:rPr lang="en-US" sz="1800" i="1" dirty="0">
                <a:effectLst/>
                <a:ea typeface="Calibri" panose="020F0502020204030204" pitchFamily="34" charset="0"/>
                <a:cs typeface="Times New Roman" panose="02020603050405020304" pitchFamily="18" charset="0"/>
              </a:rPr>
              <a:t>Design Issues</a:t>
            </a:r>
            <a:r>
              <a:rPr lang="en-US" sz="1800" dirty="0">
                <a:effectLst/>
                <a:ea typeface="Calibri" panose="020F0502020204030204" pitchFamily="34" charset="0"/>
                <a:cs typeface="Times New Roman" panose="02020603050405020304" pitchFamily="18" charset="0"/>
              </a:rPr>
              <a:t>, </a:t>
            </a:r>
            <a:r>
              <a:rPr lang="en-US" sz="1800" b="1" dirty="0">
                <a:effectLst/>
                <a:ea typeface="Calibri" panose="020F0502020204030204" pitchFamily="34" charset="0"/>
                <a:cs typeface="Times New Roman" panose="02020603050405020304" pitchFamily="18" charset="0"/>
              </a:rPr>
              <a:t>8 </a:t>
            </a:r>
            <a:r>
              <a:rPr lang="en-US" sz="1800" dirty="0">
                <a:effectLst/>
                <a:ea typeface="Calibri" panose="020F0502020204030204" pitchFamily="34" charset="0"/>
                <a:cs typeface="Times New Roman" panose="02020603050405020304" pitchFamily="18" charset="0"/>
              </a:rPr>
              <a:t>(2), 5-21</a:t>
            </a:r>
          </a:p>
          <a:p>
            <a:pPr marL="0" indent="0">
              <a:buNone/>
            </a:pPr>
            <a:endParaRPr lang="en-US" sz="1800" dirty="0">
              <a:cs typeface="Calibri" panose="020F0502020204030204" pitchFamily="34" charset="0"/>
            </a:endParaRPr>
          </a:p>
          <a:p>
            <a:pPr marL="0" indent="0">
              <a:buNone/>
            </a:pPr>
            <a:r>
              <a:rPr lang="en-US" sz="1800" b="0" dirty="0" err="1">
                <a:cs typeface="Calibri" panose="020F0502020204030204" pitchFamily="34" charset="0"/>
              </a:rPr>
              <a:t>Citro</a:t>
            </a:r>
            <a:r>
              <a:rPr lang="en-US" sz="1800" b="0" dirty="0">
                <a:cs typeface="Calibri" panose="020F0502020204030204" pitchFamily="34" charset="0"/>
              </a:rPr>
              <a:t>, Constance F. (2014).  From Multiple Modes for Surveys to Multiple Sources for Estimates.  </a:t>
            </a:r>
            <a:r>
              <a:rPr lang="en-US" sz="1800" b="0" i="1" dirty="0">
                <a:cs typeface="Calibri" panose="020F0502020204030204" pitchFamily="34" charset="0"/>
              </a:rPr>
              <a:t>Survey Methodology Journal</a:t>
            </a:r>
            <a:r>
              <a:rPr lang="en-US" sz="1800" b="0" dirty="0">
                <a:cs typeface="Calibri" panose="020F0502020204030204" pitchFamily="34" charset="0"/>
              </a:rPr>
              <a:t> 40, 137-161.</a:t>
            </a:r>
          </a:p>
          <a:p>
            <a:pPr marL="0" indent="0">
              <a:buNone/>
            </a:pPr>
            <a:endParaRPr lang="en-US" sz="1800" b="0" dirty="0"/>
          </a:p>
          <a:p>
            <a:pPr marL="0" marR="0" indent="0">
              <a:lnSpc>
                <a:spcPct val="107000"/>
              </a:lnSpc>
              <a:spcBef>
                <a:spcPts val="0"/>
              </a:spcBef>
              <a:spcAft>
                <a:spcPts val="800"/>
              </a:spcAft>
              <a:buNone/>
            </a:pPr>
            <a:r>
              <a:rPr lang="en-US" sz="1800" dirty="0"/>
              <a:t>Daily, Donna (2021).  American Community Survey: Impact from the Pandemic.  Presentation to the Census Scientific Advisory Committee, September 23, 2021.  Available through: </a:t>
            </a:r>
            <a:r>
              <a:rPr lang="en-US" sz="1800" dirty="0">
                <a:hlinkClick r:id="rId4"/>
              </a:rPr>
              <a:t>American Community Survey Experience (census.gov)</a:t>
            </a:r>
            <a:endParaRPr lang="en-US" sz="1800" dirty="0"/>
          </a:p>
          <a:p>
            <a:pPr marL="0" marR="0" indent="0">
              <a:lnSpc>
                <a:spcPct val="107000"/>
              </a:lnSpc>
              <a:spcBef>
                <a:spcPts val="0"/>
              </a:spcBef>
              <a:spcAft>
                <a:spcPts val="800"/>
              </a:spcAft>
              <a:buNone/>
            </a:pPr>
            <a:endParaRPr lang="en-US" sz="1600" dirty="0"/>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5212C905-FF40-4437-BDDD-7BDE312C732D}" type="slidenum">
              <a:rPr lang="en-US" smtClean="0">
                <a:solidFill>
                  <a:srgbClr val="1F497D"/>
                </a:solidFill>
              </a:rPr>
              <a:pPr/>
              <a:t>23</a:t>
            </a:fld>
            <a:endParaRPr lang="en-US" dirty="0">
              <a:solidFill>
                <a:srgbClr val="1F497D"/>
              </a:solidFill>
            </a:endParaRPr>
          </a:p>
        </p:txBody>
      </p:sp>
      <p:sp>
        <p:nvSpPr>
          <p:cNvPr id="5" name="Rectangle 1"/>
          <p:cNvSpPr>
            <a:spLocks noChangeArrowheads="1"/>
          </p:cNvSpPr>
          <p:nvPr/>
        </p:nvSpPr>
        <p:spPr bwMode="auto">
          <a:xfrm>
            <a:off x="2667002" y="753377"/>
            <a:ext cx="65" cy="207749"/>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endParaRPr lang="en-US" altLang="en-US" sz="1350" dirty="0">
              <a:latin typeface="Arial" panose="020B0604020202020204" pitchFamily="34" charset="0"/>
            </a:endParaRPr>
          </a:p>
        </p:txBody>
      </p:sp>
      <p:sp>
        <p:nvSpPr>
          <p:cNvPr id="6" name="Rectangle 2"/>
          <p:cNvSpPr>
            <a:spLocks noChangeArrowheads="1"/>
          </p:cNvSpPr>
          <p:nvPr/>
        </p:nvSpPr>
        <p:spPr bwMode="auto">
          <a:xfrm>
            <a:off x="2781300" y="913842"/>
            <a:ext cx="27252" cy="115416"/>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r>
              <a:rPr lang="en-US" altLang="en-US" sz="750" dirty="0">
                <a:solidFill>
                  <a:srgbClr val="727272"/>
                </a:solidFill>
                <a:latin typeface="Roboto"/>
              </a:rPr>
              <a:t> </a:t>
            </a:r>
            <a:endParaRPr lang="en-US" altLang="en-US" sz="1350" dirty="0">
              <a:latin typeface="Arial" panose="020B0604020202020204" pitchFamily="34" charset="0"/>
            </a:endParaRPr>
          </a:p>
        </p:txBody>
      </p:sp>
      <p:sp>
        <p:nvSpPr>
          <p:cNvPr id="7" name="Rectangle 3"/>
          <p:cNvSpPr>
            <a:spLocks noChangeArrowheads="1"/>
          </p:cNvSpPr>
          <p:nvPr/>
        </p:nvSpPr>
        <p:spPr bwMode="auto">
          <a:xfrm>
            <a:off x="2895602" y="981978"/>
            <a:ext cx="65" cy="207749"/>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endParaRPr lang="en-US" altLang="en-US" sz="1350" dirty="0">
              <a:latin typeface="Arial" panose="020B0604020202020204" pitchFamily="34" charset="0"/>
            </a:endParaRPr>
          </a:p>
        </p:txBody>
      </p:sp>
    </p:spTree>
    <p:extLst>
      <p:ext uri="{BB962C8B-B14F-4D97-AF65-F5344CB8AC3E}">
        <p14:creationId xmlns:p14="http://schemas.microsoft.com/office/powerpoint/2010/main" val="18481647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590" y="266700"/>
            <a:ext cx="8343510" cy="234391"/>
          </a:xfrm>
        </p:spPr>
        <p:txBody>
          <a:bodyPr>
            <a:normAutofit fontScale="90000"/>
          </a:bodyPr>
          <a:lstStyle/>
          <a:p>
            <a:endParaRPr lang="en-US" sz="3200" b="0" dirty="0">
              <a:latin typeface="+mn-lt"/>
            </a:endParaRPr>
          </a:p>
        </p:txBody>
      </p:sp>
      <p:sp>
        <p:nvSpPr>
          <p:cNvPr id="3" name="Content Placeholder 2"/>
          <p:cNvSpPr>
            <a:spLocks noGrp="1"/>
          </p:cNvSpPr>
          <p:nvPr>
            <p:ph idx="1"/>
          </p:nvPr>
        </p:nvSpPr>
        <p:spPr>
          <a:xfrm>
            <a:off x="1114489" y="604299"/>
            <a:ext cx="9095651" cy="5339301"/>
          </a:xfrm>
        </p:spPr>
        <p:txBody>
          <a:bodyPr>
            <a:noAutofit/>
          </a:bodyPr>
          <a:lstStyle/>
          <a:p>
            <a:pPr marL="0" marR="0" indent="0">
              <a:lnSpc>
                <a:spcPct val="107000"/>
              </a:lnSpc>
              <a:spcBef>
                <a:spcPts val="0"/>
              </a:spcBef>
              <a:spcAft>
                <a:spcPts val="800"/>
              </a:spcAft>
              <a:buNone/>
            </a:pPr>
            <a:r>
              <a:rPr lang="en-US" sz="1600" b="0" i="0" dirty="0" err="1">
                <a:solidFill>
                  <a:srgbClr val="2A2A2A"/>
                </a:solidFill>
                <a:effectLst/>
              </a:rPr>
              <a:t>Dever</a:t>
            </a:r>
            <a:r>
              <a:rPr lang="en-US" sz="1600" b="0" i="0" dirty="0">
                <a:solidFill>
                  <a:srgbClr val="2A2A2A"/>
                </a:solidFill>
                <a:effectLst/>
              </a:rPr>
              <a:t>, Jill A., Ashley Amaya, Anup Srivastav, Peng-Jun Lu, Jessica </a:t>
            </a:r>
            <a:r>
              <a:rPr lang="en-US" sz="1600" b="0" i="0" dirty="0" err="1">
                <a:solidFill>
                  <a:srgbClr val="2A2A2A"/>
                </a:solidFill>
                <a:effectLst/>
              </a:rPr>
              <a:t>Roycroft</a:t>
            </a:r>
            <a:r>
              <a:rPr lang="en-US" sz="1600" b="0" i="0" dirty="0">
                <a:solidFill>
                  <a:srgbClr val="2A2A2A"/>
                </a:solidFill>
                <a:effectLst/>
              </a:rPr>
              <a:t>, </a:t>
            </a:r>
            <a:r>
              <a:rPr lang="en-US" sz="1600" b="0" i="0" dirty="0" err="1">
                <a:solidFill>
                  <a:srgbClr val="2A2A2A"/>
                </a:solidFill>
                <a:effectLst/>
              </a:rPr>
              <a:t>Marshica</a:t>
            </a:r>
            <a:r>
              <a:rPr lang="en-US" sz="1600" b="0" i="0" dirty="0">
                <a:solidFill>
                  <a:srgbClr val="2A2A2A"/>
                </a:solidFill>
                <a:effectLst/>
              </a:rPr>
              <a:t> Stanley, M Christopher Stringer, Michael G Bostwick, Stacie M </a:t>
            </a:r>
            <a:r>
              <a:rPr lang="en-US" sz="1600" b="0" i="0" dirty="0" err="1">
                <a:solidFill>
                  <a:srgbClr val="2A2A2A"/>
                </a:solidFill>
                <a:effectLst/>
              </a:rPr>
              <a:t>Greby</a:t>
            </a:r>
            <a:r>
              <a:rPr lang="en-US" sz="1600" b="0" i="0" dirty="0">
                <a:solidFill>
                  <a:srgbClr val="2A2A2A"/>
                </a:solidFill>
                <a:effectLst/>
              </a:rPr>
              <a:t>, Tammy A </a:t>
            </a:r>
            <a:r>
              <a:rPr lang="en-US" sz="1600" b="0" i="0" dirty="0" err="1">
                <a:solidFill>
                  <a:srgbClr val="2A2A2A"/>
                </a:solidFill>
                <a:effectLst/>
              </a:rPr>
              <a:t>Santibanez</a:t>
            </a:r>
            <a:r>
              <a:rPr lang="en-US" sz="1600" b="0" i="0" dirty="0">
                <a:solidFill>
                  <a:srgbClr val="2A2A2A"/>
                </a:solidFill>
                <a:effectLst/>
              </a:rPr>
              <a:t>, Walter W Williams (2021).  Fit for Purpose in Action: Design, Implementation, and Evaluation of the National Internet Flu Survey, </a:t>
            </a:r>
            <a:r>
              <a:rPr lang="en-US" sz="1600" b="0" i="1" dirty="0">
                <a:solidFill>
                  <a:srgbClr val="2A2A2A"/>
                </a:solidFill>
                <a:effectLst/>
              </a:rPr>
              <a:t>Journal of Survey Statistics and Methodology</a:t>
            </a:r>
            <a:r>
              <a:rPr lang="en-US" sz="1600" b="0" i="0" dirty="0">
                <a:solidFill>
                  <a:srgbClr val="2A2A2A"/>
                </a:solidFill>
                <a:effectLst/>
              </a:rPr>
              <a:t>, Volume 9, Issue 3, June 2021, Pages 449–476, </a:t>
            </a:r>
            <a:r>
              <a:rPr lang="en-US" sz="1600" b="0" i="0" u="none" strike="noStrike" dirty="0">
                <a:solidFill>
                  <a:srgbClr val="006FB7"/>
                </a:solidFill>
                <a:effectLst/>
                <a:hlinkClick r:id="rId3"/>
              </a:rPr>
              <a:t>https://doi.org/10.1093/jssam/smz050</a:t>
            </a:r>
            <a:r>
              <a:rPr lang="en-US" sz="1600" dirty="0"/>
              <a:t>  </a:t>
            </a:r>
          </a:p>
          <a:p>
            <a:pPr marL="0" indent="0">
              <a:spcBef>
                <a:spcPts val="0"/>
              </a:spcBef>
              <a:buNone/>
            </a:pPr>
            <a:endParaRPr lang="en-US" sz="1600" dirty="0">
              <a:effectLst/>
              <a:ea typeface="Calibri" panose="020F0502020204030204" pitchFamily="34" charset="0"/>
              <a:cs typeface="Times New Roman" panose="02020603050405020304" pitchFamily="18" charset="0"/>
            </a:endParaRPr>
          </a:p>
          <a:p>
            <a:pPr marL="0" indent="0">
              <a:buNone/>
            </a:pPr>
            <a:r>
              <a:rPr lang="en-US" sz="1600" b="0" dirty="0"/>
              <a:t>Elliott, Michael  R. and Richard Valliant (2017). Inference for Nonprobability Samples. </a:t>
            </a:r>
            <a:r>
              <a:rPr lang="en-US" sz="1600" b="0" i="1" dirty="0"/>
              <a:t>Statistical Science </a:t>
            </a:r>
            <a:r>
              <a:rPr lang="en-US" sz="1600" b="0" dirty="0"/>
              <a:t>32, 249-264</a:t>
            </a:r>
          </a:p>
          <a:p>
            <a:pPr marL="0" indent="0">
              <a:buNone/>
            </a:pPr>
            <a:endParaRPr lang="en-US" sz="1600" b="0" dirty="0"/>
          </a:p>
          <a:p>
            <a:pPr marL="0" indent="0">
              <a:buNone/>
            </a:pPr>
            <a:r>
              <a:rPr lang="en-US" sz="1600" b="0" dirty="0"/>
              <a:t>Eltinge, John L. (2013). Integration of matrix sampling and multiple-frame methodology.  Proceedings of the 59</a:t>
            </a:r>
            <a:r>
              <a:rPr lang="en-US" sz="1600" b="0" baseline="30000" dirty="0"/>
              <a:t>th</a:t>
            </a:r>
            <a:r>
              <a:rPr lang="en-US" sz="1600" b="0" dirty="0"/>
              <a:t> World Statistical Congress.   </a:t>
            </a:r>
            <a:r>
              <a:rPr lang="en-US" sz="1600" b="0" dirty="0">
                <a:hlinkClick r:id="rId4"/>
              </a:rPr>
              <a:t>https://www.statistics.gov.hk/wsc/IPS033-P4-S.pdf</a:t>
            </a:r>
            <a:r>
              <a:rPr lang="en-US" sz="1600" b="0" dirty="0"/>
              <a:t> </a:t>
            </a:r>
          </a:p>
          <a:p>
            <a:pPr marL="0" indent="0">
              <a:buNone/>
            </a:pPr>
            <a:endParaRPr lang="en-US" sz="1600" b="0" dirty="0"/>
          </a:p>
          <a:p>
            <a:pPr marL="0" indent="0">
              <a:buNone/>
            </a:pPr>
            <a:r>
              <a:rPr lang="en-US" sz="1600" b="0" dirty="0"/>
              <a:t>Federal Committee on Statistical Methodology (2020).  A Framework for Data Quality.  FCSM Report 20-04.  Available through: </a:t>
            </a:r>
            <a:r>
              <a:rPr lang="en-US" sz="1600" b="0" dirty="0">
                <a:hlinkClick r:id="rId5"/>
              </a:rPr>
              <a:t>https://resources.data.gov/keywords/fcsm/</a:t>
            </a:r>
            <a:r>
              <a:rPr lang="en-US" sz="1600" b="0" dirty="0"/>
              <a:t>  </a:t>
            </a:r>
          </a:p>
          <a:p>
            <a:pPr marL="0" indent="0">
              <a:buNone/>
            </a:pPr>
            <a:endParaRPr lang="en-US" sz="1600" b="0" dirty="0"/>
          </a:p>
          <a:p>
            <a:pPr marL="0" indent="0">
              <a:buNone/>
            </a:pPr>
            <a:r>
              <a:rPr lang="en-US" sz="1600" dirty="0" err="1"/>
              <a:t>Goroff</a:t>
            </a:r>
            <a:r>
              <a:rPr lang="en-US" sz="1600" dirty="0"/>
              <a:t>, Daniel (2020).  Data Dreams and the Everyday Economics of Evidence, Inference and Governance.  ASA Links Award Lecture, December 8, 2020.  Available through:  </a:t>
            </a:r>
            <a:r>
              <a:rPr lang="en-US" sz="1600" u="sng" dirty="0">
                <a:hlinkClick r:id="rId6"/>
              </a:rPr>
              <a:t>https://www.amstat.org/ASA/Your-Career/Awards/Links-Lecture-Award.aspx</a:t>
            </a:r>
            <a:endParaRPr lang="en-US" sz="1600" dirty="0"/>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5212C905-FF40-4437-BDDD-7BDE312C732D}" type="slidenum">
              <a:rPr lang="en-US" smtClean="0">
                <a:solidFill>
                  <a:srgbClr val="1F497D"/>
                </a:solidFill>
              </a:rPr>
              <a:pPr/>
              <a:t>24</a:t>
            </a:fld>
            <a:endParaRPr lang="en-US" dirty="0">
              <a:solidFill>
                <a:srgbClr val="1F497D"/>
              </a:solidFill>
            </a:endParaRPr>
          </a:p>
        </p:txBody>
      </p:sp>
      <p:sp>
        <p:nvSpPr>
          <p:cNvPr id="5" name="Rectangle 1"/>
          <p:cNvSpPr>
            <a:spLocks noChangeArrowheads="1"/>
          </p:cNvSpPr>
          <p:nvPr/>
        </p:nvSpPr>
        <p:spPr bwMode="auto">
          <a:xfrm>
            <a:off x="2667002" y="753377"/>
            <a:ext cx="65" cy="207749"/>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endParaRPr lang="en-US" altLang="en-US" sz="1350" dirty="0">
              <a:latin typeface="Arial" panose="020B0604020202020204" pitchFamily="34" charset="0"/>
            </a:endParaRPr>
          </a:p>
        </p:txBody>
      </p:sp>
      <p:sp>
        <p:nvSpPr>
          <p:cNvPr id="6" name="Rectangle 2"/>
          <p:cNvSpPr>
            <a:spLocks noChangeArrowheads="1"/>
          </p:cNvSpPr>
          <p:nvPr/>
        </p:nvSpPr>
        <p:spPr bwMode="auto">
          <a:xfrm>
            <a:off x="2781300" y="913842"/>
            <a:ext cx="27252" cy="115416"/>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r>
              <a:rPr lang="en-US" altLang="en-US" sz="750" dirty="0">
                <a:solidFill>
                  <a:srgbClr val="727272"/>
                </a:solidFill>
                <a:latin typeface="Roboto"/>
              </a:rPr>
              <a:t> </a:t>
            </a:r>
            <a:endParaRPr lang="en-US" altLang="en-US" sz="1350" dirty="0">
              <a:latin typeface="Arial" panose="020B0604020202020204" pitchFamily="34" charset="0"/>
            </a:endParaRPr>
          </a:p>
        </p:txBody>
      </p:sp>
      <p:sp>
        <p:nvSpPr>
          <p:cNvPr id="7" name="Rectangle 3"/>
          <p:cNvSpPr>
            <a:spLocks noChangeArrowheads="1"/>
          </p:cNvSpPr>
          <p:nvPr/>
        </p:nvSpPr>
        <p:spPr bwMode="auto">
          <a:xfrm>
            <a:off x="2895602" y="981978"/>
            <a:ext cx="65" cy="207749"/>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endParaRPr lang="en-US" altLang="en-US" sz="1350" dirty="0">
              <a:latin typeface="Arial" panose="020B0604020202020204" pitchFamily="34" charset="0"/>
            </a:endParaRPr>
          </a:p>
        </p:txBody>
      </p:sp>
    </p:spTree>
    <p:extLst>
      <p:ext uri="{BB962C8B-B14F-4D97-AF65-F5344CB8AC3E}">
        <p14:creationId xmlns:p14="http://schemas.microsoft.com/office/powerpoint/2010/main" val="30493168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838590" y="214096"/>
            <a:ext cx="8343510" cy="115416"/>
          </a:xfrm>
        </p:spPr>
        <p:txBody>
          <a:bodyPr>
            <a:normAutofit fontScale="90000"/>
          </a:bodyPr>
          <a:lstStyle/>
          <a:p>
            <a:endParaRPr lang="en-US" sz="3200" b="0" dirty="0">
              <a:latin typeface="+mn-lt"/>
            </a:endParaRPr>
          </a:p>
        </p:txBody>
      </p:sp>
      <p:sp>
        <p:nvSpPr>
          <p:cNvPr id="3" name="Content Placeholder 2"/>
          <p:cNvSpPr>
            <a:spLocks noGrp="1"/>
          </p:cNvSpPr>
          <p:nvPr>
            <p:ph idx="1"/>
          </p:nvPr>
        </p:nvSpPr>
        <p:spPr>
          <a:xfrm>
            <a:off x="1114489" y="556591"/>
            <a:ext cx="9095651" cy="5387567"/>
          </a:xfrm>
        </p:spPr>
        <p:txBody>
          <a:bodyPr>
            <a:noAutofit/>
          </a:bodyPr>
          <a:lstStyle/>
          <a:p>
            <a:pPr marL="0" indent="0">
              <a:buNone/>
            </a:pPr>
            <a:r>
              <a:rPr lang="en-US" sz="1800" dirty="0"/>
              <a:t>Groves, Robert M. and </a:t>
            </a:r>
            <a:r>
              <a:rPr lang="en-US" sz="1800" dirty="0" err="1"/>
              <a:t>Lyberg</a:t>
            </a:r>
            <a:r>
              <a:rPr lang="en-US" sz="1800" dirty="0"/>
              <a:t>, Lars E. (2010). </a:t>
            </a:r>
            <a:r>
              <a:rPr lang="en-US" sz="1800" b="0" i="0" dirty="0">
                <a:solidFill>
                  <a:srgbClr val="2A2A2A"/>
                </a:solidFill>
                <a:effectLst/>
              </a:rPr>
              <a:t>Total Survey Error: Past, Present, and Future, </a:t>
            </a:r>
            <a:r>
              <a:rPr lang="en-US" sz="1800" b="0" i="1" dirty="0">
                <a:solidFill>
                  <a:srgbClr val="2A2A2A"/>
                </a:solidFill>
                <a:effectLst/>
              </a:rPr>
              <a:t>Public Opinion Quarterly</a:t>
            </a:r>
            <a:r>
              <a:rPr lang="en-US" sz="1800" b="0" i="0" dirty="0">
                <a:solidFill>
                  <a:srgbClr val="2A2A2A"/>
                </a:solidFill>
                <a:effectLst/>
              </a:rPr>
              <a:t>, Volume 74, Issue 5, 2010, Pages 849–879, </a:t>
            </a:r>
            <a:r>
              <a:rPr lang="en-US" sz="1800" b="0" i="0" u="none" strike="noStrike" dirty="0">
                <a:solidFill>
                  <a:srgbClr val="006FB7"/>
                </a:solidFill>
                <a:effectLst/>
                <a:hlinkClick r:id="rId3"/>
              </a:rPr>
              <a:t>https://doi.org/10.1093/poq/nfq065</a:t>
            </a:r>
            <a:endParaRPr lang="en-US" sz="1800" b="0" i="0" u="none" strike="noStrike" dirty="0">
              <a:solidFill>
                <a:srgbClr val="006FB7"/>
              </a:solidFill>
              <a:effectLst/>
            </a:endParaRPr>
          </a:p>
          <a:p>
            <a:pPr marL="0" indent="0">
              <a:buNone/>
            </a:pPr>
            <a:endParaRPr lang="en-US" sz="1800" dirty="0">
              <a:effectLst/>
              <a:ea typeface="Calibri" panose="020F0502020204030204" pitchFamily="34" charset="0"/>
              <a:cs typeface="Times New Roman" panose="02020603050405020304" pitchFamily="18" charset="0"/>
            </a:endParaRPr>
          </a:p>
          <a:p>
            <a:pPr marL="0" indent="0">
              <a:buNone/>
            </a:pPr>
            <a:r>
              <a:rPr lang="en-US" sz="1800" b="0" dirty="0" err="1"/>
              <a:t>Imbens</a:t>
            </a:r>
            <a:r>
              <a:rPr lang="en-US" sz="1800" b="0" dirty="0"/>
              <a:t>, Guido W. and Donald B. Rubin (2015).  </a:t>
            </a:r>
            <a:r>
              <a:rPr lang="en-US" sz="1800" b="0" i="1" dirty="0"/>
              <a:t>Causal Inference for Statistics, Social and Biomedical Sciences: An Introduction.</a:t>
            </a:r>
            <a:r>
              <a:rPr lang="en-US" sz="1800" b="0" dirty="0"/>
              <a:t>  New York: Cambridge University Press. </a:t>
            </a:r>
            <a:endParaRPr lang="en-US" sz="1800" b="1" dirty="0"/>
          </a:p>
          <a:p>
            <a:pPr marL="0" indent="0">
              <a:buNone/>
            </a:pPr>
            <a:r>
              <a:rPr lang="en-US" sz="1800" dirty="0"/>
              <a:t>Ioannidis, John P.A. (2005).  Why Most Published Research Findings Are False.  </a:t>
            </a:r>
            <a:r>
              <a:rPr lang="en-US" sz="1800" i="1" dirty="0"/>
              <a:t>PLOS Medicine </a:t>
            </a:r>
            <a:r>
              <a:rPr lang="en-US" sz="1800" dirty="0"/>
              <a:t>2(8): e124. </a:t>
            </a:r>
            <a:r>
              <a:rPr lang="en-US" sz="1800" dirty="0">
                <a:hlinkClick r:id="rId4"/>
              </a:rPr>
              <a:t>https://doi.org/10.1371/journal.pmed.0020124</a:t>
            </a:r>
            <a:endParaRPr lang="en-US" sz="1800" dirty="0"/>
          </a:p>
          <a:p>
            <a:pPr marL="0" marR="0" indent="0">
              <a:spcBef>
                <a:spcPts val="0"/>
              </a:spcBef>
              <a:spcAft>
                <a:spcPts val="0"/>
              </a:spcAft>
              <a:buNone/>
            </a:pPr>
            <a:endParaRPr lang="en-US" sz="1800" dirty="0">
              <a:effectLst/>
              <a:ea typeface="Calibri" panose="020F0502020204030204" pitchFamily="34" charset="0"/>
              <a:cs typeface="Times New Roman" panose="02020603050405020304" pitchFamily="18" charset="0"/>
            </a:endParaRPr>
          </a:p>
          <a:p>
            <a:pPr marL="0" marR="0" indent="0">
              <a:spcBef>
                <a:spcPts val="0"/>
              </a:spcBef>
              <a:spcAft>
                <a:spcPts val="0"/>
              </a:spcAft>
              <a:buNone/>
            </a:pPr>
            <a:r>
              <a:rPr lang="en-US" sz="1800" dirty="0" err="1">
                <a:ea typeface="Calibri" panose="020F0502020204030204" pitchFamily="34" charset="0"/>
                <a:cs typeface="Times New Roman" panose="02020603050405020304" pitchFamily="18" charset="0"/>
              </a:rPr>
              <a:t>Lavrakas</a:t>
            </a:r>
            <a:r>
              <a:rPr lang="en-US" sz="1800" dirty="0">
                <a:ea typeface="Calibri" panose="020F0502020204030204" pitchFamily="34" charset="0"/>
                <a:cs typeface="Times New Roman" panose="02020603050405020304" pitchFamily="18" charset="0"/>
              </a:rPr>
              <a:t>, Paul (2021).  Discussion of Session 1 – 2021 International Total Survey Error Workshop.  September 24, 2021.</a:t>
            </a:r>
          </a:p>
          <a:p>
            <a:pPr marL="0" marR="0" indent="0">
              <a:spcBef>
                <a:spcPts val="0"/>
              </a:spcBef>
              <a:spcAft>
                <a:spcPts val="0"/>
              </a:spcAft>
              <a:buNone/>
            </a:pPr>
            <a:endParaRPr lang="en-US" sz="1800" dirty="0">
              <a:ea typeface="Calibri" panose="020F0502020204030204" pitchFamily="34" charset="0"/>
              <a:cs typeface="Times New Roman" panose="02020603050405020304" pitchFamily="18" charset="0"/>
            </a:endParaRPr>
          </a:p>
          <a:p>
            <a:pPr marL="0" indent="0">
              <a:buNone/>
            </a:pPr>
            <a:r>
              <a:rPr lang="en-US" sz="1800" dirty="0">
                <a:effectLst/>
                <a:ea typeface="Calibri" panose="020F0502020204030204" pitchFamily="34" charset="0"/>
                <a:cs typeface="Times New Roman" panose="02020603050405020304" pitchFamily="18" charset="0"/>
              </a:rPr>
              <a:t>Lindberg, T., </a:t>
            </a:r>
            <a:r>
              <a:rPr lang="en-US" sz="1800" dirty="0" err="1">
                <a:effectLst/>
                <a:ea typeface="Calibri" panose="020F0502020204030204" pitchFamily="34" charset="0"/>
                <a:cs typeface="Times New Roman" panose="02020603050405020304" pitchFamily="18" charset="0"/>
              </a:rPr>
              <a:t>Köppen</a:t>
            </a:r>
            <a:r>
              <a:rPr lang="en-US" sz="1800" dirty="0">
                <a:effectLst/>
                <a:ea typeface="Calibri" panose="020F0502020204030204" pitchFamily="34" charset="0"/>
                <a:cs typeface="Times New Roman" panose="02020603050405020304" pitchFamily="18" charset="0"/>
              </a:rPr>
              <a:t>, E., </a:t>
            </a:r>
            <a:r>
              <a:rPr lang="en-US" sz="1800" dirty="0" err="1">
                <a:effectLst/>
                <a:ea typeface="Calibri" panose="020F0502020204030204" pitchFamily="34" charset="0"/>
                <a:cs typeface="Times New Roman" panose="02020603050405020304" pitchFamily="18" charset="0"/>
              </a:rPr>
              <a:t>Rauth</a:t>
            </a:r>
            <a:r>
              <a:rPr lang="en-US" sz="1800" dirty="0">
                <a:effectLst/>
                <a:ea typeface="Calibri" panose="020F0502020204030204" pitchFamily="34" charset="0"/>
                <a:cs typeface="Times New Roman" panose="02020603050405020304" pitchFamily="18" charset="0"/>
              </a:rPr>
              <a:t>, I. &amp; </a:t>
            </a:r>
            <a:r>
              <a:rPr lang="en-US" sz="1800" dirty="0" err="1">
                <a:effectLst/>
                <a:ea typeface="Calibri" panose="020F0502020204030204" pitchFamily="34" charset="0"/>
                <a:cs typeface="Times New Roman" panose="02020603050405020304" pitchFamily="18" charset="0"/>
              </a:rPr>
              <a:t>Meinel</a:t>
            </a:r>
            <a:r>
              <a:rPr lang="en-US" sz="1800" dirty="0">
                <a:effectLst/>
                <a:ea typeface="Calibri" panose="020F0502020204030204" pitchFamily="34" charset="0"/>
                <a:cs typeface="Times New Roman" panose="02020603050405020304" pitchFamily="18" charset="0"/>
              </a:rPr>
              <a:t>, C. (2012). On the Perception, Adoption and Implementation of Design Thinking in the IT Industry. In H. Plattner, C. </a:t>
            </a:r>
            <a:r>
              <a:rPr lang="en-US" sz="1800" dirty="0" err="1">
                <a:effectLst/>
                <a:ea typeface="Calibri" panose="020F0502020204030204" pitchFamily="34" charset="0"/>
                <a:cs typeface="Times New Roman" panose="02020603050405020304" pitchFamily="18" charset="0"/>
              </a:rPr>
              <a:t>Meinel</a:t>
            </a:r>
            <a:r>
              <a:rPr lang="en-US" sz="1800" dirty="0">
                <a:effectLst/>
                <a:ea typeface="Calibri" panose="020F0502020204030204" pitchFamily="34" charset="0"/>
                <a:cs typeface="Times New Roman" panose="02020603050405020304" pitchFamily="18" charset="0"/>
              </a:rPr>
              <a:t> and L. Leifer (Eds.), </a:t>
            </a:r>
            <a:r>
              <a:rPr lang="en-US" sz="1800" i="1" dirty="0">
                <a:effectLst/>
                <a:ea typeface="Calibri" panose="020F0502020204030204" pitchFamily="34" charset="0"/>
                <a:cs typeface="Times New Roman" panose="02020603050405020304" pitchFamily="18" charset="0"/>
              </a:rPr>
              <a:t>Design Thinking Research. Studying Co-Creation in Practice</a:t>
            </a:r>
            <a:r>
              <a:rPr lang="en-US" sz="1800" dirty="0">
                <a:effectLst/>
                <a:ea typeface="Calibri" panose="020F0502020204030204" pitchFamily="34" charset="0"/>
                <a:cs typeface="Times New Roman" panose="02020603050405020304" pitchFamily="18" charset="0"/>
              </a:rPr>
              <a:t> (229-240). Berlin: Springer.  </a:t>
            </a:r>
          </a:p>
          <a:p>
            <a:pPr marL="0" indent="0">
              <a:buNone/>
            </a:pPr>
            <a:endParaRPr lang="en-US" sz="1800" dirty="0">
              <a:cs typeface="Calibri" panose="020F0502020204030204" pitchFamily="34" charset="0"/>
            </a:endParaRPr>
          </a:p>
          <a:p>
            <a:pPr marL="0" indent="0">
              <a:buNone/>
            </a:pPr>
            <a:r>
              <a:rPr lang="en-US" sz="1800" b="0" dirty="0" err="1">
                <a:cs typeface="Calibri" panose="020F0502020204030204" pitchFamily="34" charset="0"/>
              </a:rPr>
              <a:t>Lohr</a:t>
            </a:r>
            <a:r>
              <a:rPr lang="en-US" sz="1800" b="0" dirty="0">
                <a:cs typeface="Calibri" panose="020F0502020204030204" pitchFamily="34" charset="0"/>
              </a:rPr>
              <a:t>, Sharon L. (2011).  Alternative Survey Sample Designs: Sampling with Multiple Overlapping Frames.  Survey Methodology 37, 197-213.</a:t>
            </a:r>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5212C905-FF40-4437-BDDD-7BDE312C732D}" type="slidenum">
              <a:rPr lang="en-US" smtClean="0">
                <a:solidFill>
                  <a:srgbClr val="1F497D"/>
                </a:solidFill>
              </a:rPr>
              <a:pPr/>
              <a:t>25</a:t>
            </a:fld>
            <a:endParaRPr lang="en-US" dirty="0">
              <a:solidFill>
                <a:srgbClr val="1F497D"/>
              </a:solidFill>
            </a:endParaRPr>
          </a:p>
        </p:txBody>
      </p:sp>
      <p:sp>
        <p:nvSpPr>
          <p:cNvPr id="5" name="Rectangle 1"/>
          <p:cNvSpPr>
            <a:spLocks noChangeArrowheads="1"/>
          </p:cNvSpPr>
          <p:nvPr/>
        </p:nvSpPr>
        <p:spPr bwMode="auto">
          <a:xfrm>
            <a:off x="2667002" y="753377"/>
            <a:ext cx="65" cy="207749"/>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endParaRPr lang="en-US" altLang="en-US" sz="1350" dirty="0">
              <a:latin typeface="Arial" panose="020B0604020202020204" pitchFamily="34" charset="0"/>
            </a:endParaRPr>
          </a:p>
        </p:txBody>
      </p:sp>
      <p:sp>
        <p:nvSpPr>
          <p:cNvPr id="6" name="Rectangle 2"/>
          <p:cNvSpPr>
            <a:spLocks noChangeArrowheads="1"/>
          </p:cNvSpPr>
          <p:nvPr/>
        </p:nvSpPr>
        <p:spPr bwMode="auto">
          <a:xfrm>
            <a:off x="2781300" y="913842"/>
            <a:ext cx="27252" cy="115416"/>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r>
              <a:rPr lang="en-US" altLang="en-US" sz="750" dirty="0">
                <a:solidFill>
                  <a:srgbClr val="727272"/>
                </a:solidFill>
                <a:latin typeface="Roboto"/>
              </a:rPr>
              <a:t> </a:t>
            </a:r>
            <a:endParaRPr lang="en-US" altLang="en-US" sz="1350" dirty="0">
              <a:latin typeface="Arial" panose="020B0604020202020204" pitchFamily="34" charset="0"/>
            </a:endParaRPr>
          </a:p>
        </p:txBody>
      </p:sp>
      <p:sp>
        <p:nvSpPr>
          <p:cNvPr id="7" name="Rectangle 3"/>
          <p:cNvSpPr>
            <a:spLocks noChangeArrowheads="1"/>
          </p:cNvSpPr>
          <p:nvPr/>
        </p:nvSpPr>
        <p:spPr bwMode="auto">
          <a:xfrm>
            <a:off x="2895602" y="981978"/>
            <a:ext cx="65" cy="207749"/>
          </a:xfrm>
          <a:prstGeom prst="rect">
            <a:avLst/>
          </a:prstGeom>
          <a:solidFill>
            <a:srgbClr val="EDF0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eaLnBrk="0" fontAlgn="base" hangingPunct="0">
              <a:spcBef>
                <a:spcPct val="0"/>
              </a:spcBef>
              <a:spcAft>
                <a:spcPct val="0"/>
              </a:spcAft>
            </a:pPr>
            <a:endParaRPr lang="en-US" altLang="en-US" sz="1350" dirty="0">
              <a:latin typeface="Arial" panose="020B0604020202020204" pitchFamily="34" charset="0"/>
            </a:endParaRPr>
          </a:p>
        </p:txBody>
      </p:sp>
    </p:spTree>
    <p:extLst>
      <p:ext uri="{BB962C8B-B14F-4D97-AF65-F5344CB8AC3E}">
        <p14:creationId xmlns:p14="http://schemas.microsoft.com/office/powerpoint/2010/main" val="4065499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6775" y="304800"/>
            <a:ext cx="8315325" cy="116619"/>
          </a:xfrm>
        </p:spPr>
        <p:txBody>
          <a:bodyPr>
            <a:normAutofit fontScale="90000"/>
          </a:bodyPr>
          <a:lstStyle/>
          <a:p>
            <a:endParaRPr lang="en-US" sz="3200" b="0" dirty="0">
              <a:latin typeface="+mn-lt"/>
            </a:endParaRPr>
          </a:p>
        </p:txBody>
      </p:sp>
      <p:sp>
        <p:nvSpPr>
          <p:cNvPr id="3" name="Content Placeholder 2"/>
          <p:cNvSpPr>
            <a:spLocks noGrp="1"/>
          </p:cNvSpPr>
          <p:nvPr>
            <p:ph idx="1"/>
          </p:nvPr>
        </p:nvSpPr>
        <p:spPr>
          <a:xfrm>
            <a:off x="1019175" y="1066799"/>
            <a:ext cx="8982075" cy="5057775"/>
          </a:xfrm>
        </p:spPr>
        <p:txBody>
          <a:bodyPr>
            <a:normAutofit fontScale="92500" lnSpcReduction="10000"/>
          </a:bodyPr>
          <a:lstStyle/>
          <a:p>
            <a:pPr marL="0" indent="0">
              <a:buNone/>
            </a:pPr>
            <a:r>
              <a:rPr lang="en-US" sz="1900" b="0" dirty="0" err="1"/>
              <a:t>Lohr</a:t>
            </a:r>
            <a:r>
              <a:rPr lang="en-US" sz="1900" b="0" dirty="0"/>
              <a:t>, Sharon L. (2018).  Measuring Uncertainty with Multiple Sources of Data.  </a:t>
            </a:r>
            <a:r>
              <a:rPr lang="en-US" sz="1900" b="0" i="1" dirty="0"/>
              <a:t>Proceedings of Statistics Canada Symposium 2018.  </a:t>
            </a:r>
            <a:endParaRPr lang="en-US" sz="1900" b="0" dirty="0"/>
          </a:p>
          <a:p>
            <a:pPr marL="0" indent="0">
              <a:buNone/>
            </a:pPr>
            <a:endParaRPr lang="en-US" sz="1900" b="0" dirty="0"/>
          </a:p>
          <a:p>
            <a:pPr marL="0" indent="0">
              <a:buNone/>
            </a:pPr>
            <a:r>
              <a:rPr lang="en-US" sz="1900" b="0" dirty="0" err="1"/>
              <a:t>Lohr</a:t>
            </a:r>
            <a:r>
              <a:rPr lang="en-US" sz="1900" b="0" dirty="0"/>
              <a:t>, Sharon L and </a:t>
            </a:r>
            <a:r>
              <a:rPr lang="en-US" sz="1900" b="0" dirty="0" err="1"/>
              <a:t>Trivellore</a:t>
            </a:r>
            <a:r>
              <a:rPr lang="en-US" sz="1900" b="0" dirty="0"/>
              <a:t> E. Raghunathan (2017). Combining Survey Data with Other Data Sources.  </a:t>
            </a:r>
            <a:r>
              <a:rPr lang="en-US" sz="1900" b="0" i="1" dirty="0"/>
              <a:t>Statistical Science </a:t>
            </a:r>
            <a:r>
              <a:rPr lang="en-US" sz="1900" b="0" dirty="0"/>
              <a:t>32, 293-312</a:t>
            </a:r>
          </a:p>
          <a:p>
            <a:pPr marL="0" indent="0">
              <a:buNone/>
            </a:pPr>
            <a:endParaRPr lang="en-US" sz="1900" b="0" dirty="0"/>
          </a:p>
          <a:p>
            <a:pPr marL="0" indent="0">
              <a:buNone/>
            </a:pPr>
            <a:r>
              <a:rPr lang="en-US" sz="1900" b="0" dirty="0"/>
              <a:t>Meng, Xiao-Li (2018).  Statistical Paradises and Paradoxes in Big Data (I): Law of Large Populations, Big Data Paradox and the 2016 U.S. Presidential Election.  </a:t>
            </a:r>
            <a:r>
              <a:rPr lang="en-US" sz="1900" b="0" i="1" dirty="0"/>
              <a:t>Annals of Applied Statistics </a:t>
            </a:r>
            <a:r>
              <a:rPr lang="en-US" sz="1900" b="0" dirty="0"/>
              <a:t>1-42.  </a:t>
            </a:r>
          </a:p>
          <a:p>
            <a:endParaRPr lang="en-US" sz="1900" b="0" dirty="0"/>
          </a:p>
          <a:p>
            <a:pPr marL="0" indent="0">
              <a:buNone/>
            </a:pPr>
            <a:r>
              <a:rPr lang="en-US" sz="1900" b="0" dirty="0"/>
              <a:t>National Academies of Sciences, Engineering, and Medicine (2017). </a:t>
            </a:r>
            <a:r>
              <a:rPr lang="en-US" sz="1900" b="0" i="1" dirty="0"/>
              <a:t>Federal Statistics, Multiple Data Sources, and Privacy Protection: Next Steps</a:t>
            </a:r>
            <a:r>
              <a:rPr lang="en-US" sz="1900" b="0" dirty="0"/>
              <a:t>. Washington, DC: The National Academies Press. </a:t>
            </a:r>
            <a:r>
              <a:rPr lang="en-US" sz="1900" b="0" dirty="0">
                <a:hlinkClick r:id="rId3"/>
              </a:rPr>
              <a:t>https://doi.org/10.17226/24893</a:t>
            </a:r>
            <a:r>
              <a:rPr lang="en-US" sz="1900" b="0" dirty="0"/>
              <a:t>.</a:t>
            </a:r>
          </a:p>
          <a:p>
            <a:endParaRPr lang="en-US" sz="1900" b="0" dirty="0"/>
          </a:p>
          <a:p>
            <a:pPr marL="0" indent="0">
              <a:buNone/>
            </a:pPr>
            <a:r>
              <a:rPr lang="en-US" sz="1900" b="0" dirty="0"/>
              <a:t>National Academies of Sciences, Engineering, and Medicine (2019a). Reproducibility and Replicability in Science. Washington, DC: The National Academies Press. </a:t>
            </a:r>
            <a:r>
              <a:rPr lang="en-US" sz="1900" b="0" dirty="0">
                <a:hlinkClick r:id="rId4"/>
              </a:rPr>
              <a:t>https://doi.org/10.17226/25303</a:t>
            </a:r>
            <a:endParaRPr lang="en-US" sz="1500" i="1" dirty="0"/>
          </a:p>
          <a:p>
            <a:endParaRPr lang="en-US" sz="1050" dirty="0"/>
          </a:p>
          <a:p>
            <a:endParaRPr lang="en-US" sz="1200" i="1" dirty="0"/>
          </a:p>
          <a:p>
            <a:endParaRPr lang="en-US" sz="1200" dirty="0"/>
          </a:p>
          <a:p>
            <a:pPr marL="385763" indent="-385763"/>
            <a:endParaRPr lang="en-US" sz="1200" dirty="0"/>
          </a:p>
        </p:txBody>
      </p:sp>
      <p:sp>
        <p:nvSpPr>
          <p:cNvPr id="4" name="Slide Number Placeholder 3"/>
          <p:cNvSpPr>
            <a:spLocks noGrp="1"/>
          </p:cNvSpPr>
          <p:nvPr>
            <p:ph type="sldNum" sz="quarter" idx="4294967295"/>
          </p:nvPr>
        </p:nvSpPr>
        <p:spPr>
          <a:xfrm>
            <a:off x="8077200" y="6356351"/>
            <a:ext cx="2133600" cy="365125"/>
          </a:xfrm>
          <a:prstGeom prst="rect">
            <a:avLst/>
          </a:prstGeom>
        </p:spPr>
        <p:txBody>
          <a:bodyPr/>
          <a:lstStyle/>
          <a:p>
            <a:fld id="{5212C905-FF40-4437-BDDD-7BDE312C732D}" type="slidenum">
              <a:rPr lang="en-US" smtClean="0">
                <a:solidFill>
                  <a:srgbClr val="1F497D"/>
                </a:solidFill>
              </a:rPr>
              <a:pPr/>
              <a:t>26</a:t>
            </a:fld>
            <a:endParaRPr lang="en-US" dirty="0">
              <a:solidFill>
                <a:srgbClr val="1F497D"/>
              </a:solidFill>
            </a:endParaRPr>
          </a:p>
        </p:txBody>
      </p:sp>
    </p:spTree>
    <p:extLst>
      <p:ext uri="{BB962C8B-B14F-4D97-AF65-F5344CB8AC3E}">
        <p14:creationId xmlns:p14="http://schemas.microsoft.com/office/powerpoint/2010/main" val="37863316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6525"/>
            <a:ext cx="10515600" cy="654049"/>
          </a:xfrm>
        </p:spPr>
        <p:txBody>
          <a:bodyPr>
            <a:normAutofit/>
          </a:bodyPr>
          <a:lstStyle/>
          <a:p>
            <a:endParaRPr lang="en-US" sz="3200" dirty="0">
              <a:latin typeface="+mn-lt"/>
            </a:endParaRPr>
          </a:p>
        </p:txBody>
      </p:sp>
      <p:sp>
        <p:nvSpPr>
          <p:cNvPr id="3" name="Content Placeholder 2"/>
          <p:cNvSpPr>
            <a:spLocks noGrp="1"/>
          </p:cNvSpPr>
          <p:nvPr>
            <p:ph idx="1"/>
          </p:nvPr>
        </p:nvSpPr>
        <p:spPr>
          <a:xfrm>
            <a:off x="838200" y="1231666"/>
            <a:ext cx="10515600" cy="4911436"/>
          </a:xfrm>
        </p:spPr>
        <p:txBody>
          <a:bodyPr>
            <a:normAutofit fontScale="92500" lnSpcReduction="20000"/>
          </a:bodyPr>
          <a:lstStyle/>
          <a:p>
            <a:pPr marL="0" indent="0">
              <a:buNone/>
            </a:pPr>
            <a:r>
              <a:rPr lang="en-US" sz="1900" dirty="0"/>
              <a:t>National Academies of Sciences, Engineering, and Medicine (2019b). Methods to Foster Transparency and Reproducibility of Federal Statistics: Proceedings of a Workshop. Washington, DC: The National Academies Press. </a:t>
            </a:r>
            <a:r>
              <a:rPr lang="en-US" sz="1900" dirty="0">
                <a:hlinkClick r:id="rId3"/>
              </a:rPr>
              <a:t>https://doi.org/10.17226/25305</a:t>
            </a:r>
            <a:endParaRPr lang="en-US" sz="1900" dirty="0"/>
          </a:p>
          <a:p>
            <a:pPr marL="0" indent="0">
              <a:buNone/>
            </a:pPr>
            <a:endParaRPr lang="en-US" sz="1900" dirty="0"/>
          </a:p>
          <a:p>
            <a:pPr marL="0" indent="0">
              <a:buNone/>
            </a:pPr>
            <a:r>
              <a:rPr lang="en-US" sz="1900" dirty="0"/>
              <a:t>National Academies of Sciences, Engineering, and Medicine (2021). </a:t>
            </a:r>
            <a:r>
              <a:rPr lang="en-US" sz="1900" i="1" dirty="0"/>
              <a:t>Principles and Practices for a Federal Statistical Agency: Seventh Edition.</a:t>
            </a:r>
            <a:r>
              <a:rPr lang="en-US" sz="1900" dirty="0"/>
              <a:t> Washington, DC: The National Academies Press. </a:t>
            </a:r>
            <a:r>
              <a:rPr lang="en-US" sz="1900" u="sng" dirty="0">
                <a:hlinkClick r:id="rId4"/>
              </a:rPr>
              <a:t>https://doi.org/10.17226/24810</a:t>
            </a:r>
            <a:endParaRPr lang="en-US" sz="1900" dirty="0"/>
          </a:p>
          <a:p>
            <a:pPr marL="0" indent="0">
              <a:buNone/>
            </a:pPr>
            <a:endParaRPr lang="en-US" sz="1900" dirty="0"/>
          </a:p>
          <a:p>
            <a:pPr marL="0" indent="0">
              <a:buNone/>
            </a:pPr>
            <a:r>
              <a:rPr lang="en-US" sz="1900" dirty="0"/>
              <a:t>O’Hagan, A., C.E. Buck, A. </a:t>
            </a:r>
            <a:r>
              <a:rPr lang="en-US" sz="1900" dirty="0" err="1"/>
              <a:t>Daneshkhah</a:t>
            </a:r>
            <a:r>
              <a:rPr lang="en-US" sz="1900" dirty="0"/>
              <a:t>, J.R. </a:t>
            </a:r>
            <a:r>
              <a:rPr lang="en-US" sz="1900" dirty="0" err="1"/>
              <a:t>Eiser</a:t>
            </a:r>
            <a:r>
              <a:rPr lang="en-US" sz="1900" dirty="0"/>
              <a:t>, P.H. </a:t>
            </a:r>
            <a:r>
              <a:rPr lang="en-US" sz="1900" dirty="0" err="1"/>
              <a:t>Garthwaite</a:t>
            </a:r>
            <a:r>
              <a:rPr lang="en-US" sz="1900" dirty="0"/>
              <a:t>, D.J. Jenkinson, J.E. Oakley and T. </a:t>
            </a:r>
            <a:r>
              <a:rPr lang="en-US" sz="1900" dirty="0" err="1"/>
              <a:t>Rakow</a:t>
            </a:r>
            <a:r>
              <a:rPr lang="en-US" sz="1900" dirty="0"/>
              <a:t> (2006).  Uncertain Judgements: Eliciting Experts' Probabilities.  </a:t>
            </a:r>
            <a:r>
              <a:rPr lang="en-US" sz="1900" dirty="0" err="1"/>
              <a:t>Chichester</a:t>
            </a:r>
            <a:r>
              <a:rPr lang="en-US" sz="1900" dirty="0"/>
              <a:t>: Wiley.  </a:t>
            </a:r>
          </a:p>
          <a:p>
            <a:pPr marL="0" indent="0">
              <a:buNone/>
            </a:pPr>
            <a:endParaRPr lang="en-US" sz="1900" dirty="0"/>
          </a:p>
          <a:p>
            <a:pPr marL="0" indent="0">
              <a:buNone/>
            </a:pPr>
            <a:r>
              <a:rPr lang="en-US" sz="1900" dirty="0"/>
              <a:t>Rao, J.N.K. and I. Molina (2015).  Small Area Estimation, Second Edition.  New York: Wiley.</a:t>
            </a:r>
          </a:p>
          <a:p>
            <a:pPr marL="0" indent="0">
              <a:buNone/>
            </a:pPr>
            <a:endParaRPr lang="en-US" sz="1900" dirty="0"/>
          </a:p>
          <a:p>
            <a:pPr marL="0" indent="0">
              <a:buNone/>
            </a:pPr>
            <a:r>
              <a:rPr lang="en-US" sz="1900" dirty="0" err="1">
                <a:effectLst/>
                <a:ea typeface="Calibri" panose="020F0502020204030204" pitchFamily="34" charset="0"/>
                <a:cs typeface="Times New Roman" panose="02020603050405020304" pitchFamily="18" charset="0"/>
              </a:rPr>
              <a:t>Rothbaum</a:t>
            </a:r>
            <a:r>
              <a:rPr lang="en-US" sz="1900" dirty="0">
                <a:effectLst/>
                <a:ea typeface="Calibri" panose="020F0502020204030204" pitchFamily="34" charset="0"/>
                <a:cs typeface="Times New Roman" panose="02020603050405020304" pitchFamily="18" charset="0"/>
              </a:rPr>
              <a:t>, Jonathan (2021).  Nonresponse Bias During the Pandemic.  Presentation to the Census Scientific Advisory Committee, September 23, 2021.  Available through: </a:t>
            </a:r>
            <a:r>
              <a:rPr lang="en-US" sz="1900" dirty="0">
                <a:hlinkClick r:id="rId5"/>
              </a:rPr>
              <a:t>Current Population Survey Experience (census.gov)</a:t>
            </a:r>
            <a:endParaRPr lang="en-US" sz="1900" dirty="0"/>
          </a:p>
          <a:p>
            <a:pPr marL="0" indent="0">
              <a:buNone/>
            </a:pPr>
            <a:r>
              <a:rPr lang="en-US" sz="1900" dirty="0"/>
              <a:t>  </a:t>
            </a:r>
          </a:p>
          <a:p>
            <a:endParaRPr lang="en-US" sz="1600" dirty="0"/>
          </a:p>
        </p:txBody>
      </p:sp>
      <p:sp>
        <p:nvSpPr>
          <p:cNvPr id="4" name="Slide Number Placeholder 3"/>
          <p:cNvSpPr>
            <a:spLocks noGrp="1"/>
          </p:cNvSpPr>
          <p:nvPr>
            <p:ph type="sldNum" sz="quarter" idx="12"/>
          </p:nvPr>
        </p:nvSpPr>
        <p:spPr>
          <a:xfrm>
            <a:off x="8610600" y="6356350"/>
            <a:ext cx="2743200" cy="365125"/>
          </a:xfrm>
        </p:spPr>
        <p:txBody>
          <a:bodyPr/>
          <a:lstStyle/>
          <a:p>
            <a:fld id="{5212C905-FF40-4437-BDDD-7BDE312C732D}" type="slidenum">
              <a:rPr lang="en-US" smtClean="0"/>
              <a:pPr/>
              <a:t>27</a:t>
            </a:fld>
            <a:endParaRPr lang="en-US" dirty="0"/>
          </a:p>
        </p:txBody>
      </p:sp>
    </p:spTree>
    <p:extLst>
      <p:ext uri="{BB962C8B-B14F-4D97-AF65-F5344CB8AC3E}">
        <p14:creationId xmlns:p14="http://schemas.microsoft.com/office/powerpoint/2010/main" val="717202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7"/>
            <a:ext cx="10515600" cy="673098"/>
          </a:xfrm>
        </p:spPr>
        <p:txBody>
          <a:bodyPr>
            <a:normAutofit/>
          </a:bodyPr>
          <a:lstStyle/>
          <a:p>
            <a:endParaRPr lang="en-US" sz="3200" b="1" dirty="0"/>
          </a:p>
        </p:txBody>
      </p:sp>
      <p:sp>
        <p:nvSpPr>
          <p:cNvPr id="4" name="Slide Number Placeholder 3"/>
          <p:cNvSpPr>
            <a:spLocks noGrp="1"/>
          </p:cNvSpPr>
          <p:nvPr>
            <p:ph type="sldNum" sz="quarter" idx="12"/>
          </p:nvPr>
        </p:nvSpPr>
        <p:spPr/>
        <p:txBody>
          <a:bodyPr/>
          <a:lstStyle/>
          <a:p>
            <a:fld id="{24BFE6D4-27A9-4AE4-9EAE-AF75F97B179B}" type="slidenum">
              <a:rPr lang="en-US" smtClean="0"/>
              <a:t>28</a:t>
            </a:fld>
            <a:endParaRPr lang="en-US" dirty="0"/>
          </a:p>
        </p:txBody>
      </p:sp>
      <p:sp>
        <p:nvSpPr>
          <p:cNvPr id="10" name="Content Placeholder 2"/>
          <p:cNvSpPr txBox="1">
            <a:spLocks/>
          </p:cNvSpPr>
          <p:nvPr/>
        </p:nvSpPr>
        <p:spPr>
          <a:xfrm>
            <a:off x="1116621" y="1300240"/>
            <a:ext cx="10515601" cy="43940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err="1"/>
              <a:t>Steorts</a:t>
            </a:r>
            <a:r>
              <a:rPr lang="en-US" sz="1800" dirty="0"/>
              <a:t>, Rebecca (2015).  Entity Resolution with Empirically Motivated Priors.  Bayesian Analysis  10, 849-875.</a:t>
            </a:r>
          </a:p>
          <a:p>
            <a:pPr marL="0" indent="0">
              <a:buNone/>
            </a:pPr>
            <a:endParaRPr lang="en-US" sz="1800" dirty="0"/>
          </a:p>
          <a:p>
            <a:pPr marL="0" indent="0">
              <a:buNone/>
            </a:pPr>
            <a:r>
              <a:rPr lang="en-US" sz="1800" dirty="0" err="1"/>
              <a:t>Stodden</a:t>
            </a:r>
            <a:r>
              <a:rPr lang="en-US" sz="1800" dirty="0"/>
              <a:t>, V, F. </a:t>
            </a:r>
            <a:r>
              <a:rPr lang="en-US" sz="1800" dirty="0" err="1"/>
              <a:t>Leisch</a:t>
            </a:r>
            <a:r>
              <a:rPr lang="en-US" sz="1800" dirty="0"/>
              <a:t> and R.D. Peng (2014).  Implementing Reproducible Research.  London: CRC Press</a:t>
            </a:r>
          </a:p>
          <a:p>
            <a:pPr marL="0" indent="0">
              <a:buNone/>
            </a:pPr>
            <a:endParaRPr lang="en-US" sz="1800" dirty="0">
              <a:effectLst/>
              <a:ea typeface="Calibri" panose="020F0502020204030204" pitchFamily="34" charset="0"/>
              <a:cs typeface="Times New Roman" panose="02020603050405020304" pitchFamily="18" charset="0"/>
            </a:endParaRPr>
          </a:p>
          <a:p>
            <a:pPr marL="0" indent="0">
              <a:buNone/>
            </a:pPr>
            <a:r>
              <a:rPr lang="en-US" sz="1800" dirty="0" err="1">
                <a:effectLst/>
                <a:ea typeface="Calibri" panose="020F0502020204030204" pitchFamily="34" charset="0"/>
                <a:cs typeface="Times New Roman" panose="02020603050405020304" pitchFamily="18" charset="0"/>
              </a:rPr>
              <a:t>Thienen</a:t>
            </a:r>
            <a:r>
              <a:rPr lang="en-US" sz="1800" dirty="0">
                <a:effectLst/>
                <a:ea typeface="Calibri" panose="020F0502020204030204" pitchFamily="34" charset="0"/>
                <a:cs typeface="Times New Roman" panose="02020603050405020304" pitchFamily="18" charset="0"/>
              </a:rPr>
              <a:t>, J. P. A. von, </a:t>
            </a:r>
            <a:r>
              <a:rPr lang="en-US" sz="1800" dirty="0" err="1">
                <a:effectLst/>
                <a:ea typeface="Calibri" panose="020F0502020204030204" pitchFamily="34" charset="0"/>
                <a:cs typeface="Times New Roman" panose="02020603050405020304" pitchFamily="18" charset="0"/>
              </a:rPr>
              <a:t>Meinel</a:t>
            </a:r>
            <a:r>
              <a:rPr lang="en-US" sz="1800" dirty="0">
                <a:effectLst/>
                <a:ea typeface="Calibri" panose="020F0502020204030204" pitchFamily="34" charset="0"/>
                <a:cs typeface="Times New Roman" panose="02020603050405020304" pitchFamily="18" charset="0"/>
              </a:rPr>
              <a:t>, C. &amp; Nicolai, C. (2014). How design thinking tools help to solve wicked problems. In H. Plattner, C. </a:t>
            </a:r>
            <a:r>
              <a:rPr lang="en-US" sz="1800" dirty="0" err="1">
                <a:effectLst/>
                <a:ea typeface="Calibri" panose="020F0502020204030204" pitchFamily="34" charset="0"/>
                <a:cs typeface="Times New Roman" panose="02020603050405020304" pitchFamily="18" charset="0"/>
              </a:rPr>
              <a:t>Meinel</a:t>
            </a:r>
            <a:r>
              <a:rPr lang="en-US" sz="1800" dirty="0">
                <a:effectLst/>
                <a:ea typeface="Calibri" panose="020F0502020204030204" pitchFamily="34" charset="0"/>
                <a:cs typeface="Times New Roman" panose="02020603050405020304" pitchFamily="18" charset="0"/>
              </a:rPr>
              <a:t> and L. Leifer (eds.), </a:t>
            </a:r>
            <a:r>
              <a:rPr lang="en-US" sz="1800" i="1" dirty="0">
                <a:effectLst/>
                <a:ea typeface="Calibri" panose="020F0502020204030204" pitchFamily="34" charset="0"/>
                <a:cs typeface="Times New Roman" panose="02020603050405020304" pitchFamily="18" charset="0"/>
              </a:rPr>
              <a:t>Design thinking research. Building innovation eco-systems</a:t>
            </a:r>
            <a:r>
              <a:rPr lang="en-US" sz="1800" dirty="0">
                <a:effectLst/>
                <a:ea typeface="Calibri" panose="020F0502020204030204" pitchFamily="34" charset="0"/>
                <a:cs typeface="Times New Roman" panose="02020603050405020304" pitchFamily="18" charset="0"/>
              </a:rPr>
              <a:t> (97-102). Berlin: Springer.</a:t>
            </a:r>
          </a:p>
          <a:p>
            <a:pPr marL="0" indent="0">
              <a:buNone/>
            </a:pPr>
            <a:endParaRPr lang="en-US" sz="1800" dirty="0">
              <a:cs typeface="Times New Roman" panose="02020603050405020304" pitchFamily="18" charset="0"/>
            </a:endParaRPr>
          </a:p>
          <a:p>
            <a:pPr marL="0" indent="0">
              <a:buNone/>
            </a:pPr>
            <a:r>
              <a:rPr lang="en-US" sz="1800" dirty="0"/>
              <a:t>Wasserstein, Ronald L. and Nicole A. Lazar (2016). The ASA Statement on </a:t>
            </a:r>
            <a:r>
              <a:rPr lang="en-US" sz="1800" i="1" dirty="0"/>
              <a:t>p</a:t>
            </a:r>
            <a:r>
              <a:rPr lang="en-US" sz="1800" dirty="0"/>
              <a:t>-Values: Context, Process, and Purpose, </a:t>
            </a:r>
            <a:r>
              <a:rPr lang="en-US" sz="1800" i="1" dirty="0"/>
              <a:t>The American Statistician</a:t>
            </a:r>
            <a:r>
              <a:rPr lang="en-US" sz="1800" dirty="0"/>
              <a:t>, 70:2, 129 133,  DOI: </a:t>
            </a:r>
            <a:r>
              <a:rPr lang="en-US" sz="1800" u="sng" dirty="0">
                <a:hlinkClick r:id="rId2"/>
              </a:rPr>
              <a:t>10.1080/00031305.2016.1154108</a:t>
            </a:r>
            <a:r>
              <a:rPr lang="en-US" sz="1800" dirty="0"/>
              <a:t> </a:t>
            </a:r>
            <a:r>
              <a:rPr lang="en-US" sz="1800" u="sng" dirty="0">
                <a:hlinkClick r:id="rId3"/>
              </a:rPr>
              <a:t>https://amstat.tandfonline.com/doi/full/10.1080/00031305.2016.1154108#.X9P1ifk3nIU</a:t>
            </a:r>
            <a:endParaRPr lang="en-US" sz="1800" dirty="0"/>
          </a:p>
          <a:p>
            <a:pPr marL="457200" lvl="1" indent="0">
              <a:buNone/>
            </a:pPr>
            <a:endParaRPr lang="en-US" sz="1800" dirty="0"/>
          </a:p>
          <a:p>
            <a:pPr marL="457200" lvl="1" indent="0">
              <a:buNone/>
            </a:pPr>
            <a:endParaRPr lang="en-US" sz="1800" dirty="0"/>
          </a:p>
          <a:p>
            <a:pPr marL="457200" lvl="1" indent="0">
              <a:buNone/>
            </a:pPr>
            <a:endParaRPr lang="en-US" sz="3600" dirty="0"/>
          </a:p>
          <a:p>
            <a:pPr marL="457200" lvl="1" indent="0">
              <a:buNone/>
            </a:pPr>
            <a:endParaRPr lang="en-US" sz="3600" dirty="0">
              <a:solidFill>
                <a:srgbClr val="C00000"/>
              </a:solidFill>
            </a:endParaRPr>
          </a:p>
          <a:p>
            <a:pPr marL="457200" lvl="1" indent="0">
              <a:buNone/>
            </a:pPr>
            <a:endParaRPr lang="en-US" sz="3600" dirty="0">
              <a:solidFill>
                <a:srgbClr val="C00000"/>
              </a:solidFill>
            </a:endParaRPr>
          </a:p>
          <a:p>
            <a:pPr marL="457200" lvl="1" indent="0">
              <a:buNone/>
            </a:pPr>
            <a:endParaRPr lang="en-US" sz="2800" dirty="0"/>
          </a:p>
        </p:txBody>
      </p:sp>
      <p:sp>
        <p:nvSpPr>
          <p:cNvPr id="5" name="Rectangle 1">
            <a:extLst>
              <a:ext uri="{FF2B5EF4-FFF2-40B4-BE49-F238E27FC236}">
                <a16:creationId xmlns:a16="http://schemas.microsoft.com/office/drawing/2014/main" id="{1DD74F1C-E220-45F8-902D-E53684FEE54C}"/>
              </a:ext>
            </a:extLst>
          </p:cNvPr>
          <p:cNvSpPr>
            <a:spLocks noChangeArrowheads="1"/>
          </p:cNvSpPr>
          <p:nvPr/>
        </p:nvSpPr>
        <p:spPr bwMode="auto">
          <a:xfrm>
            <a:off x="838200" y="349726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11707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304801"/>
            <a:ext cx="8458200" cy="1406434"/>
          </a:xfrm>
        </p:spPr>
        <p:txBody>
          <a:bodyPr>
            <a:noAutofit/>
          </a:bodyPr>
          <a:lstStyle/>
          <a:p>
            <a:r>
              <a:rPr lang="en-US" sz="3600" dirty="0">
                <a:latin typeface="+mn-lt"/>
                <a:cs typeface="Calibri" panose="020F0502020204030204" pitchFamily="34" charset="0"/>
              </a:rPr>
              <a:t>Overview: </a:t>
            </a:r>
            <a:r>
              <a:rPr lang="en-US" sz="3600" dirty="0">
                <a:latin typeface="+mn-lt"/>
              </a:rPr>
              <a:t>Evaluating Uncertainty in Multiple Dimensions of Data Quality</a:t>
            </a:r>
            <a:endParaRPr lang="en-US" sz="3600" dirty="0">
              <a:latin typeface="+mn-lt"/>
              <a:cs typeface="Calibri" panose="020F0502020204030204" pitchFamily="34" charset="0"/>
            </a:endParaRPr>
          </a:p>
        </p:txBody>
      </p:sp>
      <p:sp>
        <p:nvSpPr>
          <p:cNvPr id="4" name="Content Placeholder 3"/>
          <p:cNvSpPr>
            <a:spLocks noGrp="1"/>
          </p:cNvSpPr>
          <p:nvPr>
            <p:ph idx="1"/>
          </p:nvPr>
        </p:nvSpPr>
        <p:spPr>
          <a:xfrm>
            <a:off x="1428750" y="2063931"/>
            <a:ext cx="9467850" cy="4011047"/>
          </a:xfrm>
        </p:spPr>
        <p:txBody>
          <a:bodyPr>
            <a:noAutofit/>
          </a:bodyPr>
          <a:lstStyle/>
          <a:p>
            <a:pPr marL="571500" indent="-571500">
              <a:buAutoNum type="romanUcPeriod"/>
            </a:pPr>
            <a:r>
              <a:rPr lang="en-US" sz="3200" b="0" dirty="0">
                <a:cs typeface="Calibri" panose="020F0502020204030204" pitchFamily="34" charset="0"/>
              </a:rPr>
              <a:t>Types of Uncertainty: </a:t>
            </a:r>
          </a:p>
          <a:p>
            <a:pPr marL="0" indent="0">
              <a:buNone/>
            </a:pPr>
            <a:r>
              <a:rPr lang="en-US" sz="3200" dirty="0">
                <a:cs typeface="Calibri" panose="020F0502020204030204" pitchFamily="34" charset="0"/>
              </a:rPr>
              <a:t>	Impact on Multiple Dimensions of </a:t>
            </a:r>
            <a:r>
              <a:rPr lang="en-US" sz="3200" b="0" dirty="0">
                <a:cs typeface="Calibri" panose="020F0502020204030204" pitchFamily="34" charset="0"/>
              </a:rPr>
              <a:t>Data Quality</a:t>
            </a:r>
          </a:p>
          <a:p>
            <a:pPr marL="0" indent="0">
              <a:buNone/>
            </a:pPr>
            <a:endParaRPr lang="en-US" sz="3200" b="0" dirty="0">
              <a:cs typeface="Calibri" panose="020F0502020204030204" pitchFamily="34" charset="0"/>
            </a:endParaRPr>
          </a:p>
          <a:p>
            <a:pPr marL="571500" indent="-571500">
              <a:buAutoNum type="romanUcPeriod" startAt="2"/>
            </a:pPr>
            <a:r>
              <a:rPr lang="en-US" sz="3200" b="0" dirty="0">
                <a:latin typeface="+mn-lt"/>
                <a:cs typeface="Calibri" panose="020F0502020204030204" pitchFamily="34" charset="0"/>
              </a:rPr>
              <a:t>Quantifiable and Inherently Qualitative 	 </a:t>
            </a:r>
            <a:r>
              <a:rPr lang="en-US" sz="3200" dirty="0">
                <a:latin typeface="+mn-lt"/>
                <a:cs typeface="Calibri" panose="020F0502020204030204" pitchFamily="34" charset="0"/>
              </a:rPr>
              <a:t>	</a:t>
            </a:r>
          </a:p>
          <a:p>
            <a:pPr marL="0" indent="0">
              <a:buNone/>
            </a:pPr>
            <a:r>
              <a:rPr lang="en-US" sz="3200" dirty="0">
                <a:cs typeface="Calibri" panose="020F0502020204030204" pitchFamily="34" charset="0"/>
              </a:rPr>
              <a:t>	</a:t>
            </a:r>
            <a:r>
              <a:rPr lang="en-US" sz="3200" dirty="0">
                <a:latin typeface="+mn-lt"/>
                <a:cs typeface="Calibri" panose="020F0502020204030204" pitchFamily="34" charset="0"/>
              </a:rPr>
              <a:t>Components of Data Quality</a:t>
            </a:r>
            <a:endParaRPr lang="en-US" sz="3200" b="0" dirty="0">
              <a:cs typeface="Calibri" panose="020F0502020204030204" pitchFamily="34" charset="0"/>
            </a:endParaRPr>
          </a:p>
          <a:p>
            <a:endParaRPr lang="en-US" sz="3200" b="0" dirty="0">
              <a:cs typeface="Calibri" panose="020F0502020204030204" pitchFamily="34" charset="0"/>
            </a:endParaRPr>
          </a:p>
          <a:p>
            <a:pPr marL="571500" indent="-571500">
              <a:buAutoNum type="romanUcPeriod" startAt="3"/>
            </a:pPr>
            <a:r>
              <a:rPr lang="en-US" sz="3200" b="0" dirty="0">
                <a:cs typeface="Calibri" panose="020F0502020204030204" pitchFamily="34" charset="0"/>
              </a:rPr>
              <a:t>Application to Integration of Multiple Data Sources</a:t>
            </a:r>
          </a:p>
          <a:p>
            <a:endParaRPr lang="en-US" sz="3200" b="0" dirty="0">
              <a:latin typeface="Calibri" panose="020F0502020204030204" pitchFamily="34" charset="0"/>
              <a:cs typeface="Calibri" panose="020F0502020204030204" pitchFamily="34" charset="0"/>
            </a:endParaRPr>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3</a:t>
            </a:fld>
            <a:endParaRPr lang="en-US" dirty="0"/>
          </a:p>
        </p:txBody>
      </p:sp>
      <p:pic>
        <p:nvPicPr>
          <p:cNvPr id="5" name="Audio 4">
            <a:hlinkClick r:id="" action="ppaction://media"/>
            <a:extLst>
              <a:ext uri="{FF2B5EF4-FFF2-40B4-BE49-F238E27FC236}">
                <a16:creationId xmlns:a16="http://schemas.microsoft.com/office/drawing/2014/main" id="{323BC791-A385-402B-A7FE-82EFED455E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12247502"/>
      </p:ext>
    </p:extLst>
  </p:cSld>
  <p:clrMapOvr>
    <a:masterClrMapping/>
  </p:clrMapOvr>
  <mc:AlternateContent xmlns:mc="http://schemas.openxmlformats.org/markup-compatibility/2006">
    <mc:Choice xmlns:p14="http://schemas.microsoft.com/office/powerpoint/2010/main" Requires="p14">
      <p:transition spd="slow" p14:dur="2000" advTm="35113"/>
    </mc:Choice>
    <mc:Fallback>
      <p:transition spd="slow" advTm="351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62025" y="213169"/>
            <a:ext cx="10544175" cy="722586"/>
          </a:xfrm>
        </p:spPr>
        <p:txBody>
          <a:bodyPr>
            <a:noAutofit/>
          </a:bodyPr>
          <a:lstStyle/>
          <a:p>
            <a:r>
              <a:rPr lang="en-US" sz="3600" b="0" dirty="0">
                <a:latin typeface="+mn-lt"/>
                <a:cs typeface="Calibri" panose="020F0502020204030204" pitchFamily="34" charset="0"/>
              </a:rPr>
              <a:t>I. Uncertainty</a:t>
            </a:r>
            <a:r>
              <a:rPr lang="en-US" sz="3600" dirty="0">
                <a:latin typeface="+mn-lt"/>
                <a:cs typeface="Calibri" panose="020F0502020204030204" pitchFamily="34" charset="0"/>
              </a:rPr>
              <a:t> in</a:t>
            </a:r>
            <a:r>
              <a:rPr lang="en-US" sz="3600" b="0" dirty="0">
                <a:latin typeface="+mn-lt"/>
                <a:cs typeface="Calibri" panose="020F0502020204030204" pitchFamily="34" charset="0"/>
              </a:rPr>
              <a:t> Statistical Information Production</a:t>
            </a:r>
          </a:p>
        </p:txBody>
      </p:sp>
      <p:sp>
        <p:nvSpPr>
          <p:cNvPr id="4" name="Content Placeholder 3"/>
          <p:cNvSpPr>
            <a:spLocks noGrp="1"/>
          </p:cNvSpPr>
          <p:nvPr>
            <p:ph idx="1"/>
          </p:nvPr>
        </p:nvSpPr>
        <p:spPr>
          <a:xfrm>
            <a:off x="1095375" y="1200150"/>
            <a:ext cx="10248899" cy="4829175"/>
          </a:xfrm>
        </p:spPr>
        <p:txBody>
          <a:bodyPr>
            <a:normAutofit lnSpcReduction="10000"/>
          </a:bodyPr>
          <a:lstStyle/>
          <a:p>
            <a:pPr marL="0" indent="0">
              <a:buNone/>
            </a:pPr>
            <a:r>
              <a:rPr lang="en-US" b="0" dirty="0">
                <a:cs typeface="Calibri" panose="020F0502020204030204" pitchFamily="34" charset="0"/>
              </a:rPr>
              <a:t>Production and Use of </a:t>
            </a:r>
            <a:r>
              <a:rPr lang="en-US" dirty="0">
                <a:cs typeface="Calibri" panose="020F0502020204030204" pitchFamily="34" charset="0"/>
              </a:rPr>
              <a:t>Statistical Information: Uncertainties in</a:t>
            </a:r>
          </a:p>
          <a:p>
            <a:pPr marL="0" indent="0">
              <a:buNone/>
            </a:pPr>
            <a:endParaRPr lang="en-US" dirty="0">
              <a:cs typeface="Calibri" panose="020F0502020204030204" pitchFamily="34" charset="0"/>
            </a:endParaRPr>
          </a:p>
          <a:p>
            <a:pPr marL="0" indent="0">
              <a:buNone/>
            </a:pPr>
            <a:r>
              <a:rPr lang="en-US" dirty="0">
                <a:cs typeface="Calibri" panose="020F0502020204030204" pitchFamily="34" charset="0"/>
              </a:rPr>
              <a:t>    Who: Principal data users – information base, utility functions</a:t>
            </a:r>
          </a:p>
          <a:p>
            <a:pPr marL="0" indent="0">
              <a:buNone/>
            </a:pPr>
            <a:endParaRPr lang="en-US" dirty="0">
              <a:cs typeface="Calibri" panose="020F0502020204030204" pitchFamily="34" charset="0"/>
            </a:endParaRPr>
          </a:p>
          <a:p>
            <a:pPr marL="0" indent="0">
              <a:buNone/>
            </a:pPr>
            <a:r>
              <a:rPr lang="en-US" dirty="0">
                <a:cs typeface="Calibri" panose="020F0502020204030204" pitchFamily="34" charset="0"/>
              </a:rPr>
              <a:t>    What: </a:t>
            </a:r>
            <a:r>
              <a:rPr lang="en-US" dirty="0" err="1">
                <a:cs typeface="Calibri" panose="020F0502020204030204" pitchFamily="34" charset="0"/>
              </a:rPr>
              <a:t>Estimands</a:t>
            </a:r>
            <a:r>
              <a:rPr lang="en-US" dirty="0">
                <a:cs typeface="Calibri" panose="020F0502020204030204" pitchFamily="34" charset="0"/>
              </a:rPr>
              <a:t> and inferential questions</a:t>
            </a:r>
            <a:endParaRPr lang="en-US" dirty="0">
              <a:solidFill>
                <a:srgbClr val="C00000"/>
              </a:solidFill>
              <a:cs typeface="Calibri" panose="020F0502020204030204" pitchFamily="34" charset="0"/>
            </a:endParaRPr>
          </a:p>
          <a:p>
            <a:pPr marL="0" indent="0">
              <a:buNone/>
            </a:pPr>
            <a:r>
              <a:rPr lang="en-US" dirty="0">
                <a:solidFill>
                  <a:srgbClr val="C00000"/>
                </a:solidFill>
                <a:cs typeface="Calibri" panose="020F0502020204030204" pitchFamily="34" charset="0"/>
              </a:rPr>
              <a:t>	Description, comparison, prediction, causality, control</a:t>
            </a:r>
          </a:p>
          <a:p>
            <a:pPr marL="0" indent="0">
              <a:buNone/>
            </a:pPr>
            <a:endParaRPr lang="en-US" dirty="0">
              <a:cs typeface="Calibri" panose="020F0502020204030204" pitchFamily="34" charset="0"/>
            </a:endParaRPr>
          </a:p>
          <a:p>
            <a:pPr marL="0" indent="0">
              <a:buNone/>
            </a:pPr>
            <a:r>
              <a:rPr lang="en-US" dirty="0">
                <a:cs typeface="Calibri" panose="020F0502020204030204" pitchFamily="34" charset="0"/>
              </a:rPr>
              <a:t>    How: Data sources, methodology and technology </a:t>
            </a:r>
          </a:p>
          <a:p>
            <a:pPr marL="0" indent="0">
              <a:buNone/>
            </a:pPr>
            <a:endParaRPr lang="en-US" dirty="0">
              <a:solidFill>
                <a:srgbClr val="C00000"/>
              </a:solidFill>
              <a:cs typeface="Calibri" panose="020F0502020204030204" pitchFamily="34" charset="0"/>
            </a:endParaRPr>
          </a:p>
          <a:p>
            <a:pPr marL="0" indent="0">
              <a:buNone/>
            </a:pPr>
            <a:r>
              <a:rPr lang="en-US" dirty="0">
                <a:solidFill>
                  <a:srgbClr val="C00000"/>
                </a:solidFill>
                <a:cs typeface="Calibri" panose="020F0502020204030204" pitchFamily="34" charset="0"/>
              </a:rPr>
              <a:t>    Resulting properties and “fitness for use” (use value, option value)?</a:t>
            </a:r>
          </a:p>
          <a:p>
            <a:pPr marL="0" indent="0">
              <a:buNone/>
            </a:pPr>
            <a:endParaRPr lang="en-US" dirty="0"/>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4</a:t>
            </a:fld>
            <a:endParaRPr lang="en-US" dirty="0"/>
          </a:p>
        </p:txBody>
      </p:sp>
      <p:pic>
        <p:nvPicPr>
          <p:cNvPr id="5" name="Audio 4">
            <a:hlinkClick r:id="" action="ppaction://media"/>
            <a:extLst>
              <a:ext uri="{FF2B5EF4-FFF2-40B4-BE49-F238E27FC236}">
                <a16:creationId xmlns:a16="http://schemas.microsoft.com/office/drawing/2014/main" id="{D35D7ACB-1CFE-4FCF-9C74-3F8F94D401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55715474"/>
      </p:ext>
    </p:extLst>
  </p:cSld>
  <p:clrMapOvr>
    <a:masterClrMapping/>
  </p:clrMapOvr>
  <mc:AlternateContent xmlns:mc="http://schemas.openxmlformats.org/markup-compatibility/2006">
    <mc:Choice xmlns:p14="http://schemas.microsoft.com/office/powerpoint/2010/main" Requires="p14">
      <p:transition spd="slow" p14:dur="2000" advTm="66916"/>
    </mc:Choice>
    <mc:Fallback>
      <p:transition spd="slow" advTm="66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52475" y="184865"/>
            <a:ext cx="9998253" cy="722586"/>
          </a:xfrm>
        </p:spPr>
        <p:txBody>
          <a:bodyPr>
            <a:noAutofit/>
          </a:bodyPr>
          <a:lstStyle/>
          <a:p>
            <a:r>
              <a:rPr lang="en-US" sz="3600" b="0" dirty="0">
                <a:latin typeface="+mn-lt"/>
                <a:cs typeface="Calibri" panose="020F0502020204030204" pitchFamily="34" charset="0"/>
              </a:rPr>
              <a:t>I. Uncertainty: Multiple Dimensions of Data Quality</a:t>
            </a:r>
            <a:endParaRPr lang="en-US" sz="3600" b="0" dirty="0">
              <a:latin typeface="+mj-lt"/>
              <a:cs typeface="Calibri" panose="020F0502020204030204" pitchFamily="34" charset="0"/>
            </a:endParaRPr>
          </a:p>
        </p:txBody>
      </p:sp>
      <p:sp>
        <p:nvSpPr>
          <p:cNvPr id="4" name="Content Placeholder 3"/>
          <p:cNvSpPr>
            <a:spLocks noGrp="1"/>
          </p:cNvSpPr>
          <p:nvPr>
            <p:ph idx="1"/>
          </p:nvPr>
        </p:nvSpPr>
        <p:spPr>
          <a:xfrm>
            <a:off x="752475" y="1134836"/>
            <a:ext cx="9841501" cy="5006185"/>
          </a:xfrm>
        </p:spPr>
        <p:txBody>
          <a:bodyPr>
            <a:noAutofit/>
          </a:bodyPr>
          <a:lstStyle/>
          <a:p>
            <a:r>
              <a:rPr lang="en-US" b="0" dirty="0">
                <a:cs typeface="Calibri" panose="020F0502020204030204" pitchFamily="34" charset="0"/>
              </a:rPr>
              <a:t>Umbrella Categories:</a:t>
            </a:r>
            <a:r>
              <a:rPr lang="en-US" b="0" dirty="0">
                <a:solidFill>
                  <a:srgbClr val="C00000"/>
                </a:solidFill>
                <a:cs typeface="Calibri" panose="020F0502020204030204" pitchFamily="34" charset="0"/>
              </a:rPr>
              <a:t> Who-What-How → Properties</a:t>
            </a:r>
          </a:p>
          <a:p>
            <a:pPr marL="0" indent="0">
              <a:buNone/>
            </a:pPr>
            <a:r>
              <a:rPr lang="en-US" dirty="0">
                <a:cs typeface="Calibri" panose="020F0502020204030204" pitchFamily="34" charset="0"/>
              </a:rPr>
              <a:t>    </a:t>
            </a:r>
            <a:r>
              <a:rPr lang="en-US" b="0" dirty="0" err="1">
                <a:cs typeface="Calibri" panose="020F0502020204030204" pitchFamily="34" charset="0"/>
              </a:rPr>
              <a:t>Brackstone</a:t>
            </a:r>
            <a:r>
              <a:rPr lang="en-US" b="0" dirty="0">
                <a:cs typeface="Calibri" panose="020F0502020204030204" pitchFamily="34" charset="0"/>
              </a:rPr>
              <a:t> (1999), NASEM (2017), Eurostat (2019), FCSM (2020)</a:t>
            </a:r>
            <a:endParaRPr lang="en-US" dirty="0"/>
          </a:p>
          <a:p>
            <a:pPr marL="514350" indent="-514350">
              <a:buAutoNum type="alphaUcPeriod"/>
            </a:pPr>
            <a:endParaRPr lang="en-US" b="0" dirty="0">
              <a:cs typeface="Calibri" panose="020F0502020204030204" pitchFamily="34" charset="0"/>
            </a:endParaRPr>
          </a:p>
          <a:p>
            <a:pPr lvl="1"/>
            <a:r>
              <a:rPr lang="en-US" sz="2800" b="0" dirty="0">
                <a:cs typeface="Calibri" panose="020F0502020204030204" pitchFamily="34" charset="0"/>
              </a:rPr>
              <a:t>Accuracy </a:t>
            </a:r>
          </a:p>
          <a:p>
            <a:pPr lvl="1"/>
            <a:r>
              <a:rPr lang="en-US" sz="2800" b="0" dirty="0">
                <a:cs typeface="Calibri" panose="020F0502020204030204" pitchFamily="34" charset="0"/>
              </a:rPr>
              <a:t>Comparability (within &amp; across products)</a:t>
            </a:r>
          </a:p>
          <a:p>
            <a:pPr lvl="1"/>
            <a:r>
              <a:rPr lang="en-US" sz="2800" b="0" dirty="0">
                <a:cs typeface="Calibri" panose="020F0502020204030204" pitchFamily="34" charset="0"/>
              </a:rPr>
              <a:t>Granularity (cross-sectional &amp; temporal)</a:t>
            </a:r>
          </a:p>
          <a:p>
            <a:pPr lvl="1"/>
            <a:r>
              <a:rPr lang="en-US" sz="2800" b="0" dirty="0">
                <a:cs typeface="Calibri" panose="020F0502020204030204" pitchFamily="34" charset="0"/>
              </a:rPr>
              <a:t>Punctuality (from reference date)</a:t>
            </a:r>
          </a:p>
          <a:p>
            <a:pPr lvl="1"/>
            <a:r>
              <a:rPr lang="en-US" sz="2800" b="0" dirty="0">
                <a:cs typeface="Calibri" panose="020F0502020204030204" pitchFamily="34" charset="0"/>
              </a:rPr>
              <a:t>Relevance (conceptual &amp; operational)</a:t>
            </a:r>
          </a:p>
          <a:p>
            <a:pPr lvl="1"/>
            <a:r>
              <a:rPr lang="en-US" sz="2800" b="0" dirty="0">
                <a:cs typeface="Calibri" panose="020F0502020204030204" pitchFamily="34" charset="0"/>
              </a:rPr>
              <a:t>Interpretability (via metadata) </a:t>
            </a:r>
          </a:p>
          <a:p>
            <a:pPr lvl="1"/>
            <a:r>
              <a:rPr lang="en-US" sz="2800" b="0" dirty="0">
                <a:cs typeface="Calibri" panose="020F0502020204030204" pitchFamily="34" charset="0"/>
              </a:rPr>
              <a:t>Accessibility (diverse user groups)</a:t>
            </a:r>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5</a:t>
            </a:fld>
            <a:endParaRPr lang="en-US" dirty="0"/>
          </a:p>
        </p:txBody>
      </p:sp>
      <p:pic>
        <p:nvPicPr>
          <p:cNvPr id="5" name="Audio 4">
            <a:hlinkClick r:id="" action="ppaction://media"/>
            <a:extLst>
              <a:ext uri="{FF2B5EF4-FFF2-40B4-BE49-F238E27FC236}">
                <a16:creationId xmlns:a16="http://schemas.microsoft.com/office/drawing/2014/main" id="{9B9C6BC3-1B1F-4DA8-9741-B74E5FB759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05933879"/>
      </p:ext>
    </p:extLst>
  </p:cSld>
  <p:clrMapOvr>
    <a:masterClrMapping/>
  </p:clrMapOvr>
  <mc:AlternateContent xmlns:mc="http://schemas.openxmlformats.org/markup-compatibility/2006">
    <mc:Choice xmlns:p14="http://schemas.microsoft.com/office/powerpoint/2010/main" Requires="p14">
      <p:transition spd="slow" p14:dur="2000" advTm="20582"/>
    </mc:Choice>
    <mc:Fallback>
      <p:transition spd="slow" advTm="20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47675" y="546544"/>
            <a:ext cx="11106150" cy="722586"/>
          </a:xfrm>
        </p:spPr>
        <p:txBody>
          <a:bodyPr>
            <a:noAutofit/>
          </a:bodyPr>
          <a:lstStyle/>
          <a:p>
            <a:r>
              <a:rPr lang="en-US" sz="3600" b="0" dirty="0">
                <a:latin typeface="+mn-lt"/>
                <a:cs typeface="Calibri" panose="020F0502020204030204" pitchFamily="34" charset="0"/>
              </a:rPr>
              <a:t>I. Uncertainty: Practical Impact of Data Quality Assessment </a:t>
            </a:r>
          </a:p>
        </p:txBody>
      </p:sp>
      <p:sp>
        <p:nvSpPr>
          <p:cNvPr id="4" name="Content Placeholder 3"/>
          <p:cNvSpPr>
            <a:spLocks noGrp="1"/>
          </p:cNvSpPr>
          <p:nvPr>
            <p:ph idx="1"/>
          </p:nvPr>
        </p:nvSpPr>
        <p:spPr>
          <a:xfrm>
            <a:off x="1114426" y="1618554"/>
            <a:ext cx="9096374" cy="4181357"/>
          </a:xfrm>
        </p:spPr>
        <p:txBody>
          <a:bodyPr>
            <a:normAutofit/>
          </a:bodyPr>
          <a:lstStyle/>
          <a:p>
            <a:pPr marL="514350" indent="-514350">
              <a:buAutoNum type="alphaUcPeriod"/>
            </a:pPr>
            <a:r>
              <a:rPr lang="en-US" sz="3200" b="0" dirty="0">
                <a:cs typeface="Calibri" panose="020F0502020204030204" pitchFamily="34" charset="0"/>
              </a:rPr>
              <a:t>Value for Current Data Users</a:t>
            </a:r>
          </a:p>
          <a:p>
            <a:pPr lvl="1"/>
            <a:r>
              <a:rPr lang="en-US" sz="3200" b="0" dirty="0">
                <a:cs typeface="Calibri" panose="020F0502020204030204" pitchFamily="34" charset="0"/>
              </a:rPr>
              <a:t> “Fitness for use” </a:t>
            </a:r>
          </a:p>
          <a:p>
            <a:pPr lvl="1"/>
            <a:r>
              <a:rPr lang="en-US" sz="3200" b="0" dirty="0">
                <a:cs typeface="Calibri" panose="020F0502020204030204" pitchFamily="34" charset="0"/>
              </a:rPr>
              <a:t>  Natural dependence on context </a:t>
            </a:r>
          </a:p>
          <a:p>
            <a:pPr marL="457200" lvl="1" indent="0">
              <a:buNone/>
            </a:pPr>
            <a:r>
              <a:rPr lang="en-US" sz="3200" dirty="0">
                <a:cs typeface="Calibri" panose="020F0502020204030204" pitchFamily="34" charset="0"/>
              </a:rPr>
              <a:t>     </a:t>
            </a:r>
            <a:r>
              <a:rPr lang="en-US" sz="3200" b="0" dirty="0">
                <a:cs typeface="Calibri" panose="020F0502020204030204" pitchFamily="34" charset="0"/>
              </a:rPr>
              <a:t>(users and intended uses</a:t>
            </a:r>
            <a:r>
              <a:rPr lang="en-US" sz="3200" dirty="0">
                <a:cs typeface="Calibri" panose="020F0502020204030204" pitchFamily="34" charset="0"/>
              </a:rPr>
              <a:t>) </a:t>
            </a:r>
          </a:p>
          <a:p>
            <a:pPr lvl="1"/>
            <a:r>
              <a:rPr lang="en-US" sz="3200" b="0" dirty="0">
                <a:cs typeface="Calibri" panose="020F0502020204030204" pitchFamily="34" charset="0"/>
              </a:rPr>
              <a:t> Consider both use value and option value</a:t>
            </a:r>
          </a:p>
          <a:p>
            <a:endParaRPr lang="en-US" sz="3200" b="0" dirty="0">
              <a:cs typeface="Calibri" panose="020F0502020204030204" pitchFamily="34" charset="0"/>
            </a:endParaRPr>
          </a:p>
          <a:p>
            <a:pPr marL="0" indent="0">
              <a:buNone/>
            </a:pPr>
            <a:r>
              <a:rPr lang="en-US" sz="3200" b="0" dirty="0">
                <a:cs typeface="Calibri" panose="020F0502020204030204" pitchFamily="34" charset="0"/>
              </a:rPr>
              <a:t>B.  Traction for Improvement in Future Work </a:t>
            </a:r>
          </a:p>
          <a:p>
            <a:endParaRPr lang="en-US" sz="3200" dirty="0"/>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6</a:t>
            </a:fld>
            <a:endParaRPr lang="en-US" dirty="0"/>
          </a:p>
        </p:txBody>
      </p:sp>
      <p:pic>
        <p:nvPicPr>
          <p:cNvPr id="5" name="Audio 4">
            <a:hlinkClick r:id="" action="ppaction://media"/>
            <a:extLst>
              <a:ext uri="{FF2B5EF4-FFF2-40B4-BE49-F238E27FC236}">
                <a16:creationId xmlns:a16="http://schemas.microsoft.com/office/drawing/2014/main" id="{9642A76C-78A9-46C9-BED0-1E86E7A8CA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49425317"/>
      </p:ext>
    </p:extLst>
  </p:cSld>
  <p:clrMapOvr>
    <a:masterClrMapping/>
  </p:clrMapOvr>
  <mc:AlternateContent xmlns:mc="http://schemas.openxmlformats.org/markup-compatibility/2006">
    <mc:Choice xmlns:p14="http://schemas.microsoft.com/office/powerpoint/2010/main" Requires="p14">
      <p:transition spd="slow" p14:dur="2000" advTm="21232"/>
    </mc:Choice>
    <mc:Fallback>
      <p:transition spd="slow" advTm="21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306283" y="495300"/>
            <a:ext cx="9444445" cy="990600"/>
          </a:xfrm>
        </p:spPr>
        <p:txBody>
          <a:bodyPr>
            <a:noAutofit/>
          </a:bodyPr>
          <a:lstStyle/>
          <a:p>
            <a:r>
              <a:rPr lang="en-US" sz="3600" b="0" dirty="0">
                <a:latin typeface="+mn-lt"/>
                <a:cs typeface="Calibri" panose="020F0502020204030204" pitchFamily="34" charset="0"/>
              </a:rPr>
              <a:t>II. Quantifiable and Inherently Qualitative 	 </a:t>
            </a:r>
            <a:r>
              <a:rPr lang="en-US" sz="3600" dirty="0">
                <a:latin typeface="+mn-lt"/>
                <a:cs typeface="Calibri" panose="020F0502020204030204" pitchFamily="34" charset="0"/>
              </a:rPr>
              <a:t>	Components of Data Quality</a:t>
            </a:r>
            <a:r>
              <a:rPr lang="en-US" sz="3600" b="0" dirty="0">
                <a:latin typeface="+mn-lt"/>
                <a:cs typeface="Calibri" panose="020F0502020204030204" pitchFamily="34" charset="0"/>
              </a:rPr>
              <a:t> (1)</a:t>
            </a:r>
          </a:p>
        </p:txBody>
      </p:sp>
      <p:sp>
        <p:nvSpPr>
          <p:cNvPr id="4" name="Content Placeholder 3"/>
          <p:cNvSpPr>
            <a:spLocks noGrp="1"/>
          </p:cNvSpPr>
          <p:nvPr>
            <p:ph idx="1"/>
          </p:nvPr>
        </p:nvSpPr>
        <p:spPr>
          <a:xfrm>
            <a:off x="819150" y="1733550"/>
            <a:ext cx="10534650" cy="4578920"/>
          </a:xfrm>
        </p:spPr>
        <p:txBody>
          <a:bodyPr>
            <a:normAutofit/>
          </a:bodyPr>
          <a:lstStyle/>
          <a:p>
            <a:pPr marL="0" indent="0">
              <a:buNone/>
            </a:pPr>
            <a:r>
              <a:rPr lang="en-US" b="0" dirty="0">
                <a:cs typeface="Calibri" panose="020F0502020204030204" pitchFamily="34" charset="0"/>
              </a:rPr>
              <a:t>Most (all?) of these seven dimensions have complementary </a:t>
            </a:r>
          </a:p>
          <a:p>
            <a:pPr marL="0" indent="0">
              <a:buNone/>
            </a:pPr>
            <a:r>
              <a:rPr lang="en-US" b="0" dirty="0">
                <a:cs typeface="Calibri" panose="020F0502020204030204" pitchFamily="34" charset="0"/>
              </a:rPr>
              <a:t>	components - respectively:</a:t>
            </a:r>
          </a:p>
          <a:p>
            <a:pPr marL="514350" indent="-514350">
              <a:buAutoNum type="alphaUcPeriod"/>
            </a:pPr>
            <a:endParaRPr lang="en-US" b="0" dirty="0">
              <a:cs typeface="Calibri" panose="020F0502020204030204" pitchFamily="34" charset="0"/>
            </a:endParaRPr>
          </a:p>
          <a:p>
            <a:pPr lvl="1"/>
            <a:r>
              <a:rPr lang="en-US" sz="2800" b="0" dirty="0">
                <a:cs typeface="Calibri" panose="020F0502020204030204" pitchFamily="34" charset="0"/>
              </a:rPr>
              <a:t>Quantifiable (at least in principle)</a:t>
            </a:r>
          </a:p>
          <a:p>
            <a:pPr lvl="1"/>
            <a:r>
              <a:rPr lang="en-US" sz="2800" b="0" dirty="0">
                <a:cs typeface="Calibri" panose="020F0502020204030204" pitchFamily="34" charset="0"/>
              </a:rPr>
              <a:t>Inherently qualitative </a:t>
            </a:r>
          </a:p>
          <a:p>
            <a:endParaRPr lang="en-US" dirty="0"/>
          </a:p>
          <a:p>
            <a:pPr lvl="1"/>
            <a:r>
              <a:rPr lang="en-US" sz="2800" b="0" dirty="0"/>
              <a:t>Total Survey Quality – </a:t>
            </a:r>
            <a:r>
              <a:rPr lang="en-US" sz="2800" dirty="0" err="1"/>
              <a:t>Biemer</a:t>
            </a:r>
            <a:r>
              <a:rPr lang="en-US" sz="2800" dirty="0"/>
              <a:t> &amp; </a:t>
            </a:r>
            <a:r>
              <a:rPr lang="en-US" sz="2800" dirty="0" err="1"/>
              <a:t>Lyberg</a:t>
            </a:r>
            <a:r>
              <a:rPr lang="en-US" sz="2800" dirty="0"/>
              <a:t> (2003), </a:t>
            </a:r>
            <a:r>
              <a:rPr lang="en-US" sz="2800" dirty="0" err="1"/>
              <a:t>Dever</a:t>
            </a:r>
            <a:r>
              <a:rPr lang="en-US" sz="2800" dirty="0"/>
              <a:t> et al. (2019)</a:t>
            </a:r>
            <a:endParaRPr lang="en-US" sz="2800" b="0" dirty="0"/>
          </a:p>
          <a:p>
            <a:pPr lvl="1"/>
            <a:r>
              <a:rPr lang="en-US" sz="2800" b="0" dirty="0"/>
              <a:t>Cf. some economists’ distinction between “risk”     </a:t>
            </a:r>
          </a:p>
          <a:p>
            <a:pPr marL="0" indent="0">
              <a:buNone/>
            </a:pPr>
            <a:r>
              <a:rPr lang="en-US" dirty="0"/>
              <a:t>	</a:t>
            </a:r>
            <a:r>
              <a:rPr lang="en-US" b="0" dirty="0"/>
              <a:t>(quantifiable) and “uncertainty” (per “black swans”)</a:t>
            </a:r>
            <a:endParaRPr lang="en-US" dirty="0"/>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7</a:t>
            </a:fld>
            <a:endParaRPr lang="en-US" dirty="0"/>
          </a:p>
        </p:txBody>
      </p:sp>
      <p:pic>
        <p:nvPicPr>
          <p:cNvPr id="5" name="Audio 4">
            <a:hlinkClick r:id="" action="ppaction://media"/>
            <a:extLst>
              <a:ext uri="{FF2B5EF4-FFF2-40B4-BE49-F238E27FC236}">
                <a16:creationId xmlns:a16="http://schemas.microsoft.com/office/drawing/2014/main" id="{F1527003-1F5A-439C-B19A-6A1798CC3B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10786392"/>
      </p:ext>
    </p:extLst>
  </p:cSld>
  <p:clrMapOvr>
    <a:masterClrMapping/>
  </p:clrMapOvr>
  <mc:AlternateContent xmlns:mc="http://schemas.openxmlformats.org/markup-compatibility/2006">
    <mc:Choice xmlns:p14="http://schemas.microsoft.com/office/powerpoint/2010/main" Requires="p14">
      <p:transition spd="slow" p14:dur="2000" advTm="13268"/>
    </mc:Choice>
    <mc:Fallback>
      <p:transition spd="slow" advTm="132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306283" y="232219"/>
            <a:ext cx="9444445" cy="722586"/>
          </a:xfrm>
        </p:spPr>
        <p:txBody>
          <a:bodyPr>
            <a:noAutofit/>
          </a:bodyPr>
          <a:lstStyle/>
          <a:p>
            <a:r>
              <a:rPr lang="en-US" sz="3600" b="0" dirty="0">
                <a:latin typeface="+mn-lt"/>
                <a:cs typeface="Calibri" panose="020F0502020204030204" pitchFamily="34" charset="0"/>
              </a:rPr>
              <a:t>II. Quantifiable </a:t>
            </a:r>
            <a:r>
              <a:rPr lang="en-US" sz="3600" dirty="0">
                <a:latin typeface="+mn-lt"/>
                <a:cs typeface="Calibri" panose="020F0502020204030204" pitchFamily="34" charset="0"/>
              </a:rPr>
              <a:t>Components of Data Quality</a:t>
            </a:r>
            <a:r>
              <a:rPr lang="en-US" sz="3600" b="0" dirty="0">
                <a:latin typeface="+mn-lt"/>
                <a:cs typeface="Calibri" panose="020F0502020204030204" pitchFamily="34" charset="0"/>
              </a:rPr>
              <a:t>  </a:t>
            </a:r>
            <a:r>
              <a:rPr lang="en-US" sz="3600" b="0" dirty="0">
                <a:latin typeface="+mj-lt"/>
                <a:cs typeface="Calibri" panose="020F0502020204030204" pitchFamily="34" charset="0"/>
              </a:rPr>
              <a:t> </a:t>
            </a:r>
          </a:p>
        </p:txBody>
      </p:sp>
      <p:sp>
        <p:nvSpPr>
          <p:cNvPr id="4" name="Content Placeholder 3"/>
          <p:cNvSpPr>
            <a:spLocks noGrp="1"/>
          </p:cNvSpPr>
          <p:nvPr>
            <p:ph idx="1"/>
          </p:nvPr>
        </p:nvSpPr>
        <p:spPr>
          <a:xfrm>
            <a:off x="1306283" y="1340764"/>
            <a:ext cx="9091751" cy="5109909"/>
          </a:xfrm>
        </p:spPr>
        <p:txBody>
          <a:bodyPr>
            <a:noAutofit/>
          </a:bodyPr>
          <a:lstStyle/>
          <a:p>
            <a:pPr marL="0" indent="0">
              <a:buNone/>
            </a:pPr>
            <a:r>
              <a:rPr lang="en-US" b="0" dirty="0">
                <a:cs typeface="Calibri" panose="020F0502020204030204" pitchFamily="34" charset="0"/>
              </a:rPr>
              <a:t>Intended uses of data:  Empirical quality indicators for each?</a:t>
            </a:r>
          </a:p>
          <a:p>
            <a:pPr marL="0" indent="0">
              <a:buNone/>
            </a:pPr>
            <a:endParaRPr lang="en-US" dirty="0">
              <a:cs typeface="Calibri" panose="020F0502020204030204" pitchFamily="34" charset="0"/>
            </a:endParaRPr>
          </a:p>
          <a:p>
            <a:pPr marL="0" indent="0">
              <a:buNone/>
            </a:pPr>
            <a:r>
              <a:rPr lang="en-US" b="0" dirty="0">
                <a:cs typeface="Calibri" panose="020F0502020204030204" pitchFamily="34" charset="0"/>
              </a:rPr>
              <a:t>     1. Formal inference for pre-specified </a:t>
            </a:r>
            <a:r>
              <a:rPr lang="en-US" b="0" dirty="0" err="1">
                <a:cs typeface="Calibri" panose="020F0502020204030204" pitchFamily="34" charset="0"/>
              </a:rPr>
              <a:t>estimands</a:t>
            </a:r>
            <a:r>
              <a:rPr lang="en-US" dirty="0">
                <a:cs typeface="Calibri" panose="020F0502020204030204" pitchFamily="34" charset="0"/>
              </a:rPr>
              <a:t>       	     </a:t>
            </a:r>
          </a:p>
          <a:p>
            <a:pPr marL="0" indent="0">
              <a:buNone/>
            </a:pPr>
            <a:r>
              <a:rPr lang="en-US" b="0" dirty="0">
                <a:cs typeface="Calibri" panose="020F0502020204030204" pitchFamily="34" charset="0"/>
              </a:rPr>
              <a:t>	</a:t>
            </a:r>
            <a:r>
              <a:rPr lang="en-US" b="0" dirty="0"/>
              <a:t>(e.g., county means)</a:t>
            </a:r>
            <a:r>
              <a:rPr lang="en-US" dirty="0"/>
              <a:t>; </a:t>
            </a:r>
            <a:r>
              <a:rPr lang="en-US" b="0" dirty="0"/>
              <a:t>cf. study registration</a:t>
            </a:r>
            <a:endParaRPr lang="en-US" b="0" dirty="0">
              <a:cs typeface="Calibri" panose="020F0502020204030204" pitchFamily="34" charset="0"/>
            </a:endParaRPr>
          </a:p>
          <a:p>
            <a:endParaRPr lang="en-US" b="0" dirty="0">
              <a:cs typeface="Calibri" panose="020F0502020204030204" pitchFamily="34" charset="0"/>
            </a:endParaRPr>
          </a:p>
          <a:p>
            <a:pPr marL="0" indent="0">
              <a:buNone/>
            </a:pPr>
            <a:r>
              <a:rPr lang="en-US" b="0" dirty="0">
                <a:cs typeface="Calibri" panose="020F0502020204030204" pitchFamily="34" charset="0"/>
              </a:rPr>
              <a:t>     2. Exploratory analysis for the pre-specified </a:t>
            </a:r>
            <a:r>
              <a:rPr lang="en-US" b="0" dirty="0" err="1">
                <a:cs typeface="Calibri" panose="020F0502020204030204" pitchFamily="34" charset="0"/>
              </a:rPr>
              <a:t>estimands</a:t>
            </a:r>
            <a:r>
              <a:rPr lang="en-US" b="0" dirty="0">
                <a:cs typeface="Calibri" panose="020F0502020204030204" pitchFamily="34" charset="0"/>
              </a:rPr>
              <a:t>            	(e.g., cluster analysis of county means)</a:t>
            </a:r>
          </a:p>
          <a:p>
            <a:endParaRPr lang="en-US" b="0" dirty="0">
              <a:cs typeface="Calibri" panose="020F0502020204030204" pitchFamily="34" charset="0"/>
            </a:endParaRPr>
          </a:p>
          <a:p>
            <a:pPr marL="0" indent="0">
              <a:buNone/>
            </a:pPr>
            <a:r>
              <a:rPr lang="en-US" b="0" dirty="0">
                <a:cs typeface="Calibri" panose="020F0502020204030204" pitchFamily="34" charset="0"/>
              </a:rPr>
              <a:t>     3. Highly exploratory analysis of microdata, without 	     	firm pre-specification of </a:t>
            </a:r>
            <a:r>
              <a:rPr lang="en-US" b="0" dirty="0" err="1">
                <a:cs typeface="Calibri" panose="020F0502020204030204" pitchFamily="34" charset="0"/>
              </a:rPr>
              <a:t>estimand</a:t>
            </a:r>
            <a:r>
              <a:rPr lang="en-US" b="0" dirty="0">
                <a:cs typeface="Calibri" panose="020F0502020204030204" pitchFamily="34" charset="0"/>
              </a:rPr>
              <a:t> set – properties? </a:t>
            </a:r>
            <a:endParaRPr lang="en-US" dirty="0"/>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8</a:t>
            </a:fld>
            <a:endParaRPr lang="en-US" dirty="0"/>
          </a:p>
        </p:txBody>
      </p:sp>
      <p:pic>
        <p:nvPicPr>
          <p:cNvPr id="5" name="Audio 4">
            <a:hlinkClick r:id="" action="ppaction://media"/>
            <a:extLst>
              <a:ext uri="{FF2B5EF4-FFF2-40B4-BE49-F238E27FC236}">
                <a16:creationId xmlns:a16="http://schemas.microsoft.com/office/drawing/2014/main" id="{AC49F975-F404-4607-A2BF-5374CC992A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795886431"/>
      </p:ext>
    </p:extLst>
  </p:cSld>
  <p:clrMapOvr>
    <a:masterClrMapping/>
  </p:clrMapOvr>
  <mc:AlternateContent xmlns:mc="http://schemas.openxmlformats.org/markup-compatibility/2006">
    <mc:Choice xmlns:p14="http://schemas.microsoft.com/office/powerpoint/2010/main" Requires="p14">
      <p:transition spd="slow" p14:dur="2000" advTm="79073"/>
    </mc:Choice>
    <mc:Fallback>
      <p:transition spd="slow" advTm="79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81075" y="345349"/>
            <a:ext cx="10515600" cy="569052"/>
          </a:xfrm>
        </p:spPr>
        <p:txBody>
          <a:bodyPr>
            <a:noAutofit/>
          </a:bodyPr>
          <a:lstStyle/>
          <a:p>
            <a:r>
              <a:rPr lang="en-US" sz="3600" b="0" dirty="0">
                <a:latin typeface="+mn-lt"/>
                <a:cs typeface="Calibri" panose="020F0502020204030204" pitchFamily="34" charset="0"/>
              </a:rPr>
              <a:t>II. Inherently Qualitative </a:t>
            </a:r>
            <a:r>
              <a:rPr lang="en-US" sz="3600" dirty="0">
                <a:latin typeface="+mn-lt"/>
                <a:cs typeface="Calibri" panose="020F0502020204030204" pitchFamily="34" charset="0"/>
              </a:rPr>
              <a:t>Components</a:t>
            </a:r>
            <a:r>
              <a:rPr lang="en-US" sz="3600" b="0" dirty="0">
                <a:latin typeface="+mn-lt"/>
                <a:cs typeface="Calibri" panose="020F0502020204030204" pitchFamily="34" charset="0"/>
              </a:rPr>
              <a:t> of Data Quality</a:t>
            </a:r>
          </a:p>
        </p:txBody>
      </p:sp>
      <p:sp>
        <p:nvSpPr>
          <p:cNvPr id="4" name="Content Placeholder 3"/>
          <p:cNvSpPr>
            <a:spLocks noGrp="1"/>
          </p:cNvSpPr>
          <p:nvPr>
            <p:ph idx="1"/>
          </p:nvPr>
        </p:nvSpPr>
        <p:spPr>
          <a:xfrm>
            <a:off x="981075" y="1095375"/>
            <a:ext cx="10096500" cy="5417275"/>
          </a:xfrm>
        </p:spPr>
        <p:txBody>
          <a:bodyPr>
            <a:normAutofit/>
          </a:bodyPr>
          <a:lstStyle/>
          <a:p>
            <a:pPr marL="0" indent="0">
              <a:buNone/>
            </a:pPr>
            <a:r>
              <a:rPr lang="en-US" sz="2800" b="0" dirty="0">
                <a:cs typeface="Calibri" panose="020F0502020204030204" pitchFamily="34" charset="0"/>
              </a:rPr>
              <a:t>Possibility of Fundamentally Irreconcilable </a:t>
            </a:r>
            <a:r>
              <a:rPr lang="en-US" dirty="0">
                <a:cs typeface="Calibri" panose="020F0502020204030204" pitchFamily="34" charset="0"/>
              </a:rPr>
              <a:t>Views on </a:t>
            </a:r>
            <a:r>
              <a:rPr lang="en-US" sz="2800" b="0" dirty="0">
                <a:cs typeface="Calibri" panose="020F0502020204030204" pitchFamily="34" charset="0"/>
              </a:rPr>
              <a:t>Trade-Offs     </a:t>
            </a:r>
          </a:p>
          <a:p>
            <a:pPr marL="0" indent="0">
              <a:buNone/>
            </a:pPr>
            <a:r>
              <a:rPr lang="en-US" dirty="0">
                <a:cs typeface="Calibri" panose="020F0502020204030204" pitchFamily="34" charset="0"/>
              </a:rPr>
              <a:t>    </a:t>
            </a:r>
            <a:r>
              <a:rPr lang="en-US" sz="2800" b="0" dirty="0">
                <a:cs typeface="Calibri" panose="020F0502020204030204" pitchFamily="34" charset="0"/>
              </a:rPr>
              <a:t>among Competing Components (Accuracy/Relevance/Timeliness)</a:t>
            </a:r>
          </a:p>
          <a:p>
            <a:pPr marL="0" indent="0">
              <a:buNone/>
            </a:pPr>
            <a:r>
              <a:rPr lang="en-US" sz="2800" b="0" dirty="0">
                <a:cs typeface="Calibri" panose="020F0502020204030204" pitchFamily="34" charset="0"/>
              </a:rPr>
              <a:t> </a:t>
            </a:r>
            <a:endParaRPr lang="en-US" dirty="0">
              <a:cs typeface="Calibri" panose="020F0502020204030204" pitchFamily="34" charset="0"/>
            </a:endParaRPr>
          </a:p>
          <a:p>
            <a:pPr marL="0" indent="0">
              <a:buNone/>
            </a:pPr>
            <a:r>
              <a:rPr lang="en-US" dirty="0">
                <a:cs typeface="Calibri" panose="020F0502020204030204" pitchFamily="34" charset="0"/>
              </a:rPr>
              <a:t>    1.  U</a:t>
            </a:r>
            <a:r>
              <a:rPr lang="en-US" sz="2800" b="0" dirty="0">
                <a:cs typeface="Calibri" panose="020F0502020204030204" pitchFamily="34" charset="0"/>
              </a:rPr>
              <a:t>se cases with potentially “game changing” differences:</a:t>
            </a:r>
          </a:p>
          <a:p>
            <a:pPr marL="0" indent="0">
              <a:buNone/>
            </a:pPr>
            <a:r>
              <a:rPr lang="en-US" dirty="0">
                <a:cs typeface="Calibri" panose="020F0502020204030204" pitchFamily="34" charset="0"/>
              </a:rPr>
              <a:t>	- O</a:t>
            </a:r>
            <a:r>
              <a:rPr lang="en-US" sz="2800" b="0" dirty="0">
                <a:cs typeface="Calibri" panose="020F0502020204030204" pitchFamily="34" charset="0"/>
              </a:rPr>
              <a:t>verall (broad groups of </a:t>
            </a:r>
            <a:r>
              <a:rPr lang="en-US" sz="2800" b="0" dirty="0" err="1">
                <a:cs typeface="Calibri" panose="020F0502020204030204" pitchFamily="34" charset="0"/>
              </a:rPr>
              <a:t>estimands</a:t>
            </a:r>
            <a:r>
              <a:rPr lang="en-US" sz="2800" b="0" dirty="0">
                <a:cs typeface="Calibri" panose="020F0502020204030204" pitchFamily="34" charset="0"/>
              </a:rPr>
              <a:t>, users, environments)</a:t>
            </a:r>
            <a:endParaRPr lang="en-US" dirty="0">
              <a:cs typeface="Calibri" panose="020F0502020204030204" pitchFamily="34" charset="0"/>
            </a:endParaRPr>
          </a:p>
          <a:p>
            <a:pPr marL="0" indent="0">
              <a:buNone/>
            </a:pPr>
            <a:r>
              <a:rPr lang="en-US" sz="2800" b="0" dirty="0">
                <a:cs typeface="Calibri" panose="020F0502020204030204" pitchFamily="34" charset="0"/>
              </a:rPr>
              <a:t>	- In niches (</a:t>
            </a:r>
            <a:r>
              <a:rPr lang="en-US" dirty="0">
                <a:cs typeface="Calibri" panose="020F0502020204030204" pitchFamily="34" charset="0"/>
              </a:rPr>
              <a:t>a few key </a:t>
            </a:r>
            <a:r>
              <a:rPr lang="en-US" dirty="0" err="1">
                <a:cs typeface="Calibri" panose="020F0502020204030204" pitchFamily="34" charset="0"/>
              </a:rPr>
              <a:t>estimands</a:t>
            </a:r>
            <a:r>
              <a:rPr lang="en-US" dirty="0">
                <a:cs typeface="Calibri" panose="020F0502020204030204" pitchFamily="34" charset="0"/>
              </a:rPr>
              <a:t>, user groups)</a:t>
            </a:r>
            <a:endParaRPr lang="en-US" sz="2800" b="0" dirty="0">
              <a:cs typeface="Calibri" panose="020F0502020204030204" pitchFamily="34" charset="0"/>
            </a:endParaRPr>
          </a:p>
          <a:p>
            <a:pPr marL="514350" indent="-514350">
              <a:buAutoNum type="alphaUcPeriod" startAt="4"/>
            </a:pPr>
            <a:endParaRPr lang="en-US" sz="2800" b="0" dirty="0">
              <a:cs typeface="Calibri" panose="020F0502020204030204" pitchFamily="34" charset="0"/>
            </a:endParaRPr>
          </a:p>
          <a:p>
            <a:pPr marL="0" indent="0">
              <a:buNone/>
            </a:pPr>
            <a:r>
              <a:rPr lang="en-US" sz="2800" b="0" dirty="0">
                <a:cs typeface="Calibri" panose="020F0502020204030204" pitchFamily="34" charset="0"/>
              </a:rPr>
              <a:t>    2.  Conceptual parallels with “wicked problems” in design: </a:t>
            </a:r>
          </a:p>
          <a:p>
            <a:pPr marL="0" indent="0">
              <a:buNone/>
            </a:pPr>
            <a:r>
              <a:rPr lang="en-US" dirty="0">
                <a:cs typeface="Calibri" panose="020F0502020204030204" pitchFamily="34" charset="0"/>
              </a:rPr>
              <a:t>	Concerns for public-stewardship consensus-based decisions </a:t>
            </a:r>
            <a:r>
              <a:rPr lang="en-US" sz="2800" b="0" dirty="0">
                <a:cs typeface="Calibri" panose="020F0502020204030204" pitchFamily="34" charset="0"/>
              </a:rPr>
              <a:t> </a:t>
            </a:r>
          </a:p>
          <a:p>
            <a:pPr marL="0" indent="0">
              <a:buNone/>
            </a:pPr>
            <a:r>
              <a:rPr lang="en-US" sz="2800" b="0" dirty="0">
                <a:cs typeface="Calibri" panose="020F0502020204030204" pitchFamily="34" charset="0"/>
              </a:rPr>
              <a:t>	(</a:t>
            </a:r>
            <a:r>
              <a:rPr lang="en-US" sz="2800" b="0" dirty="0" err="1">
                <a:cs typeface="Calibri" panose="020F0502020204030204" pitchFamily="34" charset="0"/>
              </a:rPr>
              <a:t>Rittel</a:t>
            </a:r>
            <a:r>
              <a:rPr lang="en-US" sz="2800" b="0" dirty="0">
                <a:cs typeface="Calibri" panose="020F0502020204030204" pitchFamily="34" charset="0"/>
              </a:rPr>
              <a:t> &amp; Weber, 1973; Buchanan, 1992; </a:t>
            </a:r>
            <a:r>
              <a:rPr lang="en-US" sz="2800" b="0" dirty="0" err="1">
                <a:cs typeface="Calibri" panose="020F0502020204030204" pitchFamily="34" charset="0"/>
              </a:rPr>
              <a:t>Thienen</a:t>
            </a:r>
            <a:r>
              <a:rPr lang="en-US" sz="2800" b="0" dirty="0">
                <a:cs typeface="Calibri" panose="020F0502020204030204" pitchFamily="34" charset="0"/>
              </a:rPr>
              <a:t> et al., 2014)</a:t>
            </a:r>
            <a:endParaRPr lang="en-US" dirty="0">
              <a:cs typeface="Calibri" panose="020F0502020204030204" pitchFamily="34" charset="0"/>
            </a:endParaRPr>
          </a:p>
          <a:p>
            <a:pPr marL="0" indent="0">
              <a:buNone/>
            </a:pPr>
            <a:endParaRPr lang="en-US" sz="2800" b="0" dirty="0">
              <a:cs typeface="Calibri" panose="020F0502020204030204" pitchFamily="34" charset="0"/>
            </a:endParaRPr>
          </a:p>
          <a:p>
            <a:endParaRPr lang="en-US" sz="2800" b="0" dirty="0">
              <a:latin typeface="+mj-lt"/>
              <a:cs typeface="Calibri" panose="020F0502020204030204" pitchFamily="34" charset="0"/>
            </a:endParaRPr>
          </a:p>
        </p:txBody>
      </p:sp>
      <p:sp>
        <p:nvSpPr>
          <p:cNvPr id="2" name="Slide Number Placeholder 1"/>
          <p:cNvSpPr>
            <a:spLocks noGrp="1"/>
          </p:cNvSpPr>
          <p:nvPr>
            <p:ph type="sldNum" sz="quarter" idx="4294967295"/>
          </p:nvPr>
        </p:nvSpPr>
        <p:spPr/>
        <p:txBody>
          <a:bodyPr/>
          <a:lstStyle/>
          <a:p>
            <a:fld id="{5212C905-FF40-4437-BDDD-7BDE312C732D}" type="slidenum">
              <a:rPr lang="en-US" smtClean="0"/>
              <a:pPr/>
              <a:t>9</a:t>
            </a:fld>
            <a:endParaRPr lang="en-US" dirty="0"/>
          </a:p>
        </p:txBody>
      </p:sp>
    </p:spTree>
    <p:extLst>
      <p:ext uri="{BB962C8B-B14F-4D97-AF65-F5344CB8AC3E}">
        <p14:creationId xmlns:p14="http://schemas.microsoft.com/office/powerpoint/2010/main" val="41861613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 Standard Template Document Labeling Version 11-25-2019" id="{2B29FCDE-9991-402A-BF7C-68A845CABF27}" vid="{4C5D4FD4-241C-44A8-88F4-A8E870F593C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FE28DCF60A55469A767A693C98DF30" ma:contentTypeVersion="11" ma:contentTypeDescription="Create a new document." ma:contentTypeScope="" ma:versionID="fd15eec54e9a16b88682b5772339e0fc">
  <xsd:schema xmlns:xsd="http://www.w3.org/2001/XMLSchema" xmlns:xs="http://www.w3.org/2001/XMLSchema" xmlns:p="http://schemas.microsoft.com/office/2006/metadata/properties" xmlns:ns3="caecc2cd-c125-47bb-b7d8-61f5602bf9df" xmlns:ns4="f42af4b1-c551-450a-9f89-76df0847d194" targetNamespace="http://schemas.microsoft.com/office/2006/metadata/properties" ma:root="true" ma:fieldsID="b9f4a88b264629eea6c93697b8a79db7" ns3:_="" ns4:_="">
    <xsd:import namespace="caecc2cd-c125-47bb-b7d8-61f5602bf9df"/>
    <xsd:import namespace="f42af4b1-c551-450a-9f89-76df0847d19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ecc2cd-c125-47bb-b7d8-61f5602bf9d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42af4b1-c551-450a-9f89-76df0847d194"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descriptio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AABB135-AD88-424B-A70F-93719B4573DA}">
  <ds:schemaRefs>
    <ds:schemaRef ds:uri="http://schemas.microsoft.com/sharepoint/v3/contenttype/forms"/>
  </ds:schemaRefs>
</ds:datastoreItem>
</file>

<file path=customXml/itemProps2.xml><?xml version="1.0" encoding="utf-8"?>
<ds:datastoreItem xmlns:ds="http://schemas.openxmlformats.org/officeDocument/2006/customXml" ds:itemID="{4D92B14D-EDFD-4FDD-92C0-0DF7EDA55E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aecc2cd-c125-47bb-b7d8-61f5602bf9df"/>
    <ds:schemaRef ds:uri="f42af4b1-c551-450a-9f89-76df0847d19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29D7FDE-784D-4DEC-B49C-6F84CF51374D}">
  <ds:schemaRefs>
    <ds:schemaRef ds:uri="http://purl.org/dc/terms/"/>
    <ds:schemaRef ds:uri="http://schemas.microsoft.com/office/2006/documentManagement/types"/>
    <ds:schemaRef ds:uri="http://www.w3.org/XML/1998/namespace"/>
    <ds:schemaRef ds:uri="http://schemas.microsoft.com/office/infopath/2007/PartnerControls"/>
    <ds:schemaRef ds:uri="http://purl.org/dc/elements/1.1/"/>
    <ds:schemaRef ds:uri="f42af4b1-c551-450a-9f89-76df0847d194"/>
    <ds:schemaRef ds:uri="http://schemas.microsoft.com/office/2006/metadata/properties"/>
    <ds:schemaRef ds:uri="http://schemas.openxmlformats.org/package/2006/metadata/core-properties"/>
    <ds:schemaRef ds:uri="caecc2cd-c125-47bb-b7d8-61f5602bf9df"/>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PPT Standard Template Document Labeling Version 11-25-2019</Template>
  <TotalTime>4895</TotalTime>
  <Words>3100</Words>
  <Application>Microsoft Office PowerPoint</Application>
  <PresentationFormat>Widescreen</PresentationFormat>
  <Paragraphs>332</Paragraphs>
  <Slides>28</Slides>
  <Notes>27</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Cambria Math</vt:lpstr>
      <vt:lpstr>Roboto</vt:lpstr>
      <vt:lpstr>Office Theme</vt:lpstr>
      <vt:lpstr>  Evaluating Uncertainty in Multiple Dimensions of Data Quality</vt:lpstr>
      <vt:lpstr>Acknowledgements and Disclaimer</vt:lpstr>
      <vt:lpstr>Overview: Evaluating Uncertainty in Multiple Dimensions of Data Quality</vt:lpstr>
      <vt:lpstr>I. Uncertainty in Statistical Information Production</vt:lpstr>
      <vt:lpstr>I. Uncertainty: Multiple Dimensions of Data Quality</vt:lpstr>
      <vt:lpstr>I. Uncertainty: Practical Impact of Data Quality Assessment </vt:lpstr>
      <vt:lpstr>II. Quantifiable and Inherently Qualitative    Components of Data Quality (1)</vt:lpstr>
      <vt:lpstr>II. Quantifiable Components of Data Quality   </vt:lpstr>
      <vt:lpstr>II. Inherently Qualitative Components of Data Quality</vt:lpstr>
      <vt:lpstr>II. Refining “Inherently Qualitative” Assessments  (1) </vt:lpstr>
      <vt:lpstr>II. Refining “Inherently Qualitative” Assessments  (2) </vt:lpstr>
      <vt:lpstr>III. Application to Integration of Multiple Data Sources (1) </vt:lpstr>
      <vt:lpstr>III. Multiple Data Sources (2)</vt:lpstr>
      <vt:lpstr>III. Multiple Data Sources (3)</vt:lpstr>
      <vt:lpstr>III. Multiple Data Sources (4)  </vt:lpstr>
      <vt:lpstr>III. Multiple Data Sources (5)</vt:lpstr>
      <vt:lpstr>III. Multiple Data Sources (6)</vt:lpstr>
      <vt:lpstr>III. Multiple Data Sources (7)</vt:lpstr>
      <vt:lpstr>III. Multiple Data Sources (8)</vt:lpstr>
      <vt:lpstr>IV. Summary: Uncertainty and Data Quality</vt:lpstr>
      <vt:lpstr>Thank You!</vt:lpstr>
      <vt:lpstr>References</vt:lpstr>
      <vt:lpstr>PowerPoint Presentation</vt:lpstr>
      <vt:lpstr>PowerPoint Presentation</vt:lpstr>
      <vt:lpstr>PowerPoint Presentation</vt:lpstr>
      <vt:lpstr>PowerPoint Presentation</vt:lpstr>
      <vt:lpstr>PowerPoint Presentation</vt:lpstr>
      <vt:lpstr>PowerPoint Presentation</vt:lpstr>
    </vt:vector>
  </TitlesOfParts>
  <Company>Bureau of the Census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Six Crises  One Dozen Opportunities  in Public-Stewardship Statistics</dc:title>
  <dc:creator>John Maron Abowd (CENSUS/ADRM FED)</dc:creator>
  <cp:lastModifiedBy>John L Eltinge (CENSUS/ADRM FED)</cp:lastModifiedBy>
  <cp:revision>127</cp:revision>
  <dcterms:created xsi:type="dcterms:W3CDTF">2021-04-18T10:53:42Z</dcterms:created>
  <dcterms:modified xsi:type="dcterms:W3CDTF">2021-10-28T17:27:55Z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0x01010019FE28DCF60A55469A767A693C98DF30</vt:lpwstr>
  </property>
</Properties>
</file>

<file path=docProps/thumbnail.jpeg>
</file>